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8"/>
  </p:notesMasterIdLst>
  <p:sldIdLst>
    <p:sldId id="2014" r:id="rId2"/>
    <p:sldId id="258" r:id="rId3"/>
    <p:sldId id="569" r:id="rId4"/>
    <p:sldId id="581" r:id="rId5"/>
    <p:sldId id="2015" r:id="rId6"/>
    <p:sldId id="2021" r:id="rId7"/>
    <p:sldId id="2010" r:id="rId8"/>
    <p:sldId id="612" r:id="rId9"/>
    <p:sldId id="2013" r:id="rId10"/>
    <p:sldId id="484" r:id="rId11"/>
    <p:sldId id="486" r:id="rId12"/>
    <p:sldId id="559" r:id="rId13"/>
    <p:sldId id="561" r:id="rId14"/>
    <p:sldId id="599" r:id="rId15"/>
    <p:sldId id="2022" r:id="rId16"/>
    <p:sldId id="491" r:id="rId17"/>
    <p:sldId id="605" r:id="rId18"/>
    <p:sldId id="606" r:id="rId19"/>
    <p:sldId id="555" r:id="rId20"/>
    <p:sldId id="589" r:id="rId21"/>
    <p:sldId id="353" r:id="rId22"/>
    <p:sldId id="620" r:id="rId23"/>
    <p:sldId id="622" r:id="rId24"/>
    <p:sldId id="2023" r:id="rId25"/>
    <p:sldId id="492" r:id="rId26"/>
    <p:sldId id="563" r:id="rId27"/>
    <p:sldId id="565" r:id="rId28"/>
    <p:sldId id="567" r:id="rId29"/>
    <p:sldId id="568" r:id="rId30"/>
    <p:sldId id="1985" r:id="rId31"/>
    <p:sldId id="2017" r:id="rId32"/>
    <p:sldId id="2018" r:id="rId33"/>
    <p:sldId id="521" r:id="rId34"/>
    <p:sldId id="2012" r:id="rId35"/>
    <p:sldId id="2019" r:id="rId36"/>
    <p:sldId id="405" r:id="rId37"/>
  </p:sldIdLst>
  <p:sldSz cx="12801600" cy="9601200" type="A3"/>
  <p:notesSz cx="6807200" cy="9939338"/>
  <p:defaultTextStyle>
    <a:defPPr>
      <a:defRPr lang="ja-JP"/>
    </a:defPPr>
    <a:lvl1pPr marL="0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1pPr>
    <a:lvl2pPr marL="539744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2pPr>
    <a:lvl3pPr marL="1079487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3pPr>
    <a:lvl4pPr marL="1619231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4pPr>
    <a:lvl5pPr marL="2158976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5pPr>
    <a:lvl6pPr marL="2698719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6pPr>
    <a:lvl7pPr marL="3238463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7pPr>
    <a:lvl8pPr marL="3778205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8pPr>
    <a:lvl9pPr marL="4317949" algn="l" defTabSz="1079487" rtl="0" eaLnBrk="1" latinLnBrk="0" hangingPunct="1">
      <a:defRPr kumimoji="1" sz="21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01" userDrawn="1">
          <p15:clr>
            <a:srgbClr val="A4A3A4"/>
          </p15:clr>
        </p15:guide>
        <p15:guide id="2" pos="4032" userDrawn="1">
          <p15:clr>
            <a:srgbClr val="A4A3A4"/>
          </p15:clr>
        </p15:guide>
        <p15:guide id="3" orient="horz" pos="11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999"/>
    <a:srgbClr val="F57C00"/>
    <a:srgbClr val="9C27B0"/>
    <a:srgbClr val="0950AD"/>
    <a:srgbClr val="E4007F"/>
    <a:srgbClr val="021C8B"/>
    <a:srgbClr val="009944"/>
    <a:srgbClr val="0068B7"/>
    <a:srgbClr val="009E96"/>
    <a:srgbClr val="F3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30" autoAdjust="0"/>
    <p:restoredTop sz="96429" autoAdjust="0"/>
  </p:normalViewPr>
  <p:slideViewPr>
    <p:cSldViewPr snapToGrid="0">
      <p:cViewPr>
        <p:scale>
          <a:sx n="77" d="100"/>
          <a:sy n="77" d="100"/>
        </p:scale>
        <p:origin x="-232" y="560"/>
      </p:cViewPr>
      <p:guideLst>
        <p:guide orient="horz" pos="3001"/>
        <p:guide orient="horz" pos="1187"/>
        <p:guide pos="40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052" cy="498714"/>
          </a:xfrm>
          <a:prstGeom prst="rect">
            <a:avLst/>
          </a:prstGeom>
        </p:spPr>
        <p:txBody>
          <a:bodyPr vert="horz" lIns="91480" tIns="45740" rIns="91480" bIns="4574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562" y="0"/>
            <a:ext cx="2950051" cy="498714"/>
          </a:xfrm>
          <a:prstGeom prst="rect">
            <a:avLst/>
          </a:prstGeom>
        </p:spPr>
        <p:txBody>
          <a:bodyPr vert="horz" lIns="91480" tIns="45740" rIns="91480" bIns="45740" rtlCol="0"/>
          <a:lstStyle>
            <a:lvl1pPr algn="r">
              <a:defRPr sz="1200"/>
            </a:lvl1pPr>
          </a:lstStyle>
          <a:p>
            <a:fld id="{8CD603FF-1B18-42AF-8987-5E37271E7AAD}" type="datetimeFigureOut">
              <a:rPr kumimoji="1" lang="ja-JP" altLang="en-US" smtClean="0"/>
              <a:t>1/21/20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1425"/>
            <a:ext cx="4471988" cy="3354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80" tIns="45740" rIns="91480" bIns="4574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515" y="4783844"/>
            <a:ext cx="5445760" cy="3913475"/>
          </a:xfrm>
          <a:prstGeom prst="rect">
            <a:avLst/>
          </a:prstGeom>
        </p:spPr>
        <p:txBody>
          <a:bodyPr vert="horz" lIns="91480" tIns="45740" rIns="91480" bIns="4574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26"/>
            <a:ext cx="2950052" cy="498714"/>
          </a:xfrm>
          <a:prstGeom prst="rect">
            <a:avLst/>
          </a:prstGeom>
        </p:spPr>
        <p:txBody>
          <a:bodyPr vert="horz" lIns="91480" tIns="45740" rIns="91480" bIns="4574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562" y="9440626"/>
            <a:ext cx="2950051" cy="498714"/>
          </a:xfrm>
          <a:prstGeom prst="rect">
            <a:avLst/>
          </a:prstGeom>
        </p:spPr>
        <p:txBody>
          <a:bodyPr vert="horz" lIns="91480" tIns="45740" rIns="91480" bIns="45740" rtlCol="0" anchor="b"/>
          <a:lstStyle>
            <a:lvl1pPr algn="r">
              <a:defRPr sz="1200"/>
            </a:lvl1pPr>
          </a:lstStyle>
          <a:p>
            <a:fld id="{DB0C6A77-C5CA-4BC8-845B-EFF8894528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45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1pPr>
    <a:lvl2pPr marL="539744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2pPr>
    <a:lvl3pPr marL="1079487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3pPr>
    <a:lvl4pPr marL="1619231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4pPr>
    <a:lvl5pPr marL="2158976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5pPr>
    <a:lvl6pPr marL="2698719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6pPr>
    <a:lvl7pPr marL="3238463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7pPr>
    <a:lvl8pPr marL="3778205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8pPr>
    <a:lvl9pPr marL="4317949" algn="l" defTabSz="1079487" rtl="0" eaLnBrk="1" latinLnBrk="0" hangingPunct="1">
      <a:defRPr kumimoji="1" sz="14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6A77-C5CA-4BC8-845B-EFF8894528D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46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12715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024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07385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67255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94298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43374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62410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955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33260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64461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0891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076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16307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88921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1425"/>
            <a:ext cx="4471988" cy="33543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0558" y="4723252"/>
            <a:ext cx="5449264" cy="4475248"/>
          </a:xfrm>
          <a:prstGeom prst="rect">
            <a:avLst/>
          </a:prstGeom>
        </p:spPr>
        <p:txBody>
          <a:bodyPr/>
          <a:lstStyle/>
          <a:p>
            <a:pPr defTabSz="914984"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6354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0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813323" cy="9601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6476" y="337858"/>
            <a:ext cx="1594753" cy="2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31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2" y="2"/>
            <a:ext cx="12801599" cy="6943658"/>
          </a:xfrm>
          <a:prstGeom prst="rect">
            <a:avLst/>
          </a:prstGeom>
          <a:solidFill>
            <a:srgbClr val="1D2088"/>
          </a:solidFill>
          <a:ln>
            <a:solidFill>
              <a:srgbClr val="313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ja-JP" altLang="en-US" sz="2746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2711" y="6943660"/>
            <a:ext cx="265176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75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_Template_Cw_Contents_A_v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2"/>
          <p:cNvSpPr txBox="1">
            <a:spLocks noChangeArrowheads="1"/>
          </p:cNvSpPr>
          <p:nvPr userDrawn="1"/>
        </p:nvSpPr>
        <p:spPr bwMode="auto">
          <a:xfrm>
            <a:off x="4759569" y="9298800"/>
            <a:ext cx="3282462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lvl1pPr algn="l">
              <a:defRPr sz="1200">
                <a:solidFill>
                  <a:srgbClr val="B4B4C8"/>
                </a:solidFill>
                <a:latin typeface="Verdana" pitchFamily="1" charset="0"/>
              </a:defRPr>
            </a:lvl1pPr>
          </a:lstStyle>
          <a:p>
            <a:pPr algn="ctr">
              <a:defRPr/>
            </a:pPr>
            <a:r>
              <a:rPr lang="en-US" sz="775" b="1" i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Copyright </a:t>
            </a:r>
            <a:r>
              <a:rPr kumimoji="1" lang="en-US" sz="775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© Emotion Tech </a:t>
            </a:r>
            <a:r>
              <a:rPr kumimoji="1" lang="en-US" altLang="ja-JP" sz="775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Inc.</a:t>
            </a:r>
            <a:r>
              <a:rPr kumimoji="1" lang="en-US" altLang="ja-JP" sz="775" b="1" i="0" kern="1200" baseline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 </a:t>
            </a:r>
            <a:r>
              <a:rPr kumimoji="1" lang="en-US" sz="775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All </a:t>
            </a:r>
            <a:r>
              <a:rPr lang="en-US" sz="775" b="1" i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Rights Reserved.</a:t>
            </a:r>
            <a:endParaRPr lang="en-US" altLang="ja-JP" sz="775" b="1" i="0" dirty="0">
              <a:solidFill>
                <a:srgbClr val="27277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Rectangle 33"/>
          <p:cNvSpPr txBox="1">
            <a:spLocks noChangeArrowheads="1"/>
          </p:cNvSpPr>
          <p:nvPr userDrawn="1"/>
        </p:nvSpPr>
        <p:spPr bwMode="auto">
          <a:xfrm>
            <a:off x="11046477" y="9298800"/>
            <a:ext cx="1783784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defPPr>
              <a:defRPr lang="ja-JP"/>
            </a:defPPr>
            <a:lvl1pPr>
              <a:defRPr sz="900" b="1" i="0">
                <a:solidFill>
                  <a:srgbClr val="B8A49E"/>
                </a:solidFill>
                <a:latin typeface="Bradley Hand ITC" panose="03070402050302030203" pitchFamily="66" charset="0"/>
                <a:ea typeface="ＭＳ Ｐゴシック" pitchFamily="1" charset="-128"/>
              </a:defRPr>
            </a:lvl1pPr>
          </a:lstStyle>
          <a:p>
            <a:pPr lvl="0" algn="r"/>
            <a:fld id="{AC8B9983-F6EA-46FB-B832-9FB791B7D33D}" type="slidenum">
              <a:rPr lang="en-US" altLang="ja-JP" sz="1800" b="0" smtClean="0">
                <a:solidFill>
                  <a:srgbClr val="272777"/>
                </a:solidFill>
                <a:latin typeface="Freestyle Script" panose="030804020302050B0404" pitchFamily="66" charset="0"/>
                <a:ea typeface="游ゴシック" panose="020B0400000000000000" pitchFamily="50" charset="-128"/>
              </a:rPr>
              <a:pPr lvl="0" algn="r"/>
              <a:t>‹#›</a:t>
            </a:fld>
            <a:endParaRPr lang="en-US" altLang="ja-JP" sz="1800" b="0" dirty="0">
              <a:solidFill>
                <a:srgbClr val="272777"/>
              </a:solidFill>
              <a:latin typeface="Freestyle Script" panose="030804020302050B0404" pitchFamily="66" charset="0"/>
              <a:ea typeface="游ゴシック" panose="020B04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5885465" y="-5884504"/>
            <a:ext cx="1031633" cy="1280064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6476" y="337858"/>
            <a:ext cx="1594753" cy="2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0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_Template_Cw_Contents_A_v1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5914392" y="-5913431"/>
            <a:ext cx="973778" cy="12800641"/>
          </a:xfrm>
          <a:prstGeom prst="rect">
            <a:avLst/>
          </a:prstGeom>
        </p:spPr>
      </p:pic>
      <p:sp>
        <p:nvSpPr>
          <p:cNvPr id="7" name="Rectangle 32"/>
          <p:cNvSpPr txBox="1">
            <a:spLocks noChangeArrowheads="1"/>
          </p:cNvSpPr>
          <p:nvPr userDrawn="1"/>
        </p:nvSpPr>
        <p:spPr bwMode="auto">
          <a:xfrm>
            <a:off x="4759569" y="9298800"/>
            <a:ext cx="3282462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lvl1pPr algn="l">
              <a:defRPr sz="1200">
                <a:solidFill>
                  <a:srgbClr val="B4B4C8"/>
                </a:solidFill>
                <a:latin typeface="Verdana" pitchFamily="1" charset="0"/>
              </a:defRPr>
            </a:lvl1pPr>
          </a:lstStyle>
          <a:p>
            <a:pPr algn="ctr">
              <a:defRPr/>
            </a:pPr>
            <a:r>
              <a:rPr lang="en-US" sz="776" b="1" i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Copyright </a:t>
            </a:r>
            <a:r>
              <a:rPr kumimoji="1" lang="en-US" sz="776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© Emotion Tech </a:t>
            </a:r>
            <a:r>
              <a:rPr kumimoji="1" lang="en-US" altLang="ja-JP" sz="776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Inc.</a:t>
            </a:r>
            <a:r>
              <a:rPr kumimoji="1" lang="en-US" altLang="ja-JP" sz="776" b="1" i="0" kern="1200" baseline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 </a:t>
            </a:r>
            <a:r>
              <a:rPr kumimoji="1" lang="en-US" sz="776" b="1" i="0" kern="120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All </a:t>
            </a:r>
            <a:r>
              <a:rPr lang="en-US" sz="776" b="1" i="0" dirty="0">
                <a:solidFill>
                  <a:srgbClr val="27277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Rights Reserved.</a:t>
            </a:r>
            <a:endParaRPr lang="en-US" altLang="ja-JP" sz="776" b="1" i="0" dirty="0">
              <a:solidFill>
                <a:srgbClr val="27277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Rectangle 33"/>
          <p:cNvSpPr txBox="1">
            <a:spLocks noChangeArrowheads="1"/>
          </p:cNvSpPr>
          <p:nvPr userDrawn="1"/>
        </p:nvSpPr>
        <p:spPr bwMode="auto">
          <a:xfrm>
            <a:off x="11046476" y="9298800"/>
            <a:ext cx="1783785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defPPr>
              <a:defRPr lang="ja-JP"/>
            </a:defPPr>
            <a:lvl1pPr>
              <a:defRPr sz="900" b="1" i="0">
                <a:solidFill>
                  <a:srgbClr val="B8A49E"/>
                </a:solidFill>
                <a:latin typeface="Bradley Hand ITC" panose="03070402050302030203" pitchFamily="66" charset="0"/>
                <a:ea typeface="ＭＳ Ｐゴシック" pitchFamily="1" charset="-128"/>
              </a:defRPr>
            </a:lvl1pPr>
          </a:lstStyle>
          <a:p>
            <a:pPr lvl="0" algn="r"/>
            <a:fld id="{AC8B9983-F6EA-46FB-B832-9FB791B7D33D}" type="slidenum">
              <a:rPr lang="en-US" altLang="ja-JP" sz="1800" b="0" smtClean="0">
                <a:solidFill>
                  <a:srgbClr val="272777"/>
                </a:solidFill>
                <a:latin typeface="Freestyle Script" panose="030804020302050B0404" pitchFamily="66" charset="0"/>
                <a:ea typeface="游ゴシック" panose="020B0400000000000000" pitchFamily="50" charset="-128"/>
              </a:rPr>
              <a:pPr lvl="0" algn="r"/>
              <a:t>‹#›</a:t>
            </a:fld>
            <a:endParaRPr lang="en-US" altLang="ja-JP" sz="1800" b="0" dirty="0">
              <a:solidFill>
                <a:srgbClr val="272777"/>
              </a:solidFill>
              <a:latin typeface="Freestyle Script" panose="030804020302050B0404" pitchFamily="66" charset="0"/>
              <a:ea typeface="游ゴシック" panose="020B0400000000000000" pitchFamily="50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8366" y="106765"/>
            <a:ext cx="10467737" cy="83058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6476" y="337858"/>
            <a:ext cx="1594753" cy="2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3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2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4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4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1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1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13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2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2" y="3507105"/>
            <a:ext cx="5442347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0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2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5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8" y="1382399"/>
            <a:ext cx="6480811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7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8" y="1382399"/>
            <a:ext cx="6480811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1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1" y="8898894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1" y="8898894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1" y="8898894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33"/>
          <p:cNvSpPr txBox="1">
            <a:spLocks noChangeArrowheads="1"/>
          </p:cNvSpPr>
          <p:nvPr userDrawn="1"/>
        </p:nvSpPr>
        <p:spPr bwMode="auto">
          <a:xfrm>
            <a:off x="11986915" y="9242142"/>
            <a:ext cx="853440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defPPr>
              <a:defRPr lang="ja-JP"/>
            </a:defPPr>
            <a:lvl1pPr>
              <a:defRPr sz="900" b="1" i="0">
                <a:solidFill>
                  <a:srgbClr val="B8A49E"/>
                </a:solidFill>
                <a:latin typeface="Bradley Hand ITC" panose="03070402050302030203" pitchFamily="66" charset="0"/>
                <a:ea typeface="ＭＳ Ｐゴシック" pitchFamily="1" charset="-128"/>
              </a:defRPr>
            </a:lvl1pPr>
          </a:lstStyle>
          <a:p>
            <a:pPr lvl="0" algn="ctr"/>
            <a:fld id="{AC8B9983-F6EA-46FB-B832-9FB791B7D33D}" type="slidenum">
              <a:rPr lang="en-US" altLang="ja-JP" sz="2068" smtClean="0">
                <a:solidFill>
                  <a:schemeClr val="bg1"/>
                </a:solidFill>
              </a:rPr>
              <a:pPr lvl="0" algn="ctr"/>
              <a:t>‹#›</a:t>
            </a:fld>
            <a:endParaRPr lang="en-US" altLang="ja-JP" sz="20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54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kumimoji="1"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kumimoji="1"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7" Type="http://schemas.openxmlformats.org/officeDocument/2006/relationships/image" Target="../media/image32.jpeg"/><Relationship Id="rId8" Type="http://schemas.openxmlformats.org/officeDocument/2006/relationships/image" Target="../media/image33.jpeg"/><Relationship Id="rId9" Type="http://schemas.openxmlformats.org/officeDocument/2006/relationships/image" Target="../media/image34.jpeg"/><Relationship Id="rId10" Type="http://schemas.openxmlformats.org/officeDocument/2006/relationships/image" Target="../media/image3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jpe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jpe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jpe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/>
          <p:cNvSpPr txBox="1"/>
          <p:nvPr/>
        </p:nvSpPr>
        <p:spPr>
          <a:xfrm>
            <a:off x="695109" y="1368965"/>
            <a:ext cx="11566030" cy="2834174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pPr lvl="0" algn="ctr">
              <a:lnSpc>
                <a:spcPct val="114000"/>
              </a:lnSpc>
              <a:spcBef>
                <a:spcPct val="0"/>
              </a:spcBef>
              <a:defRPr/>
            </a:pPr>
            <a:r>
              <a:rPr lang="en-US" altLang="ja-JP" sz="8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How can we improve Customer Experience?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95108" y="5449020"/>
            <a:ext cx="11311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</a:t>
            </a:r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Tech Inc.</a:t>
            </a:r>
          </a:p>
          <a:p>
            <a:r>
              <a:rPr lang="en-US" altLang="ja-JP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Marketing Department</a:t>
            </a:r>
          </a:p>
          <a:p>
            <a:r>
              <a:rPr lang="en-US" altLang="ja-JP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Hayato Sudo</a:t>
            </a:r>
          </a:p>
        </p:txBody>
      </p:sp>
    </p:spTree>
    <p:extLst>
      <p:ext uri="{BB962C8B-B14F-4D97-AF65-F5344CB8AC3E}">
        <p14:creationId xmlns:p14="http://schemas.microsoft.com/office/powerpoint/2010/main" val="2324844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85800" y="3500244"/>
            <a:ext cx="1143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Measurement of</a:t>
            </a:r>
          </a:p>
          <a:p>
            <a:pPr algn="ctr"/>
            <a:r>
              <a:rPr kumimoji="1" lang="en-US" altLang="ja-JP" sz="4800" b="1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Satisfaction</a:t>
            </a:r>
            <a:endParaRPr kumimoji="1" lang="ja-JP" altLang="en-US" sz="4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14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>
            <a:spLocks noChangeAspect="1"/>
          </p:cNvSpPr>
          <p:nvPr/>
        </p:nvSpPr>
        <p:spPr>
          <a:xfrm>
            <a:off x="6839999" y="3039045"/>
            <a:ext cx="5320800" cy="532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502972" y="5809362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180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CASE: Telecom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80% of leavers answered “satisfied” or “very satisfied” in the last satisfaction survey.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0210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7" name="正方形/長方形 26"/>
          <p:cNvSpPr>
            <a:spLocks noChangeAspect="1"/>
          </p:cNvSpPr>
          <p:nvPr/>
        </p:nvSpPr>
        <p:spPr>
          <a:xfrm>
            <a:off x="640800" y="3039045"/>
            <a:ext cx="5320800" cy="532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80% of leavers answered “satisfied” or “very satisfied” in the last satisfaction survey.</a:t>
            </a: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039293" y="5407058"/>
            <a:ext cx="723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＝</a:t>
            </a: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343263" y="-53183"/>
            <a:ext cx="9107504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 term “</a:t>
            </a:r>
            <a:r>
              <a:rPr lang="en-US" altLang="ja-JP" sz="36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Satisfaction” can’t measure </a:t>
            </a:r>
            <a:r>
              <a:rPr lang="en-US" altLang="ja-JP" sz="36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 effectively</a:t>
            </a:r>
            <a:endParaRPr lang="en-US" altLang="ja-JP" sz="36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 flipH="1">
            <a:off x="6839999" y="3039045"/>
            <a:ext cx="5320800" cy="5322077"/>
            <a:chOff x="6839999" y="3039045"/>
            <a:chExt cx="5320800" cy="5322077"/>
          </a:xfrm>
        </p:grpSpPr>
        <p:sp>
          <p:nvSpPr>
            <p:cNvPr id="31" name="正方形/長方形 30"/>
            <p:cNvSpPr>
              <a:spLocks noChangeAspect="1"/>
            </p:cNvSpPr>
            <p:nvPr/>
          </p:nvSpPr>
          <p:spPr>
            <a:xfrm>
              <a:off x="6839999" y="5700722"/>
              <a:ext cx="5194352" cy="2660400"/>
            </a:xfrm>
            <a:prstGeom prst="rect">
              <a:avLst/>
            </a:prstGeom>
            <a:solidFill>
              <a:srgbClr val="F39800"/>
            </a:solidFill>
            <a:ln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746" dirty="0"/>
            </a:p>
          </p:txBody>
        </p:sp>
        <p:sp>
          <p:nvSpPr>
            <p:cNvPr id="32" name="正方形/長方形 31"/>
            <p:cNvSpPr>
              <a:spLocks noChangeAspect="1"/>
            </p:cNvSpPr>
            <p:nvPr/>
          </p:nvSpPr>
          <p:spPr>
            <a:xfrm>
              <a:off x="9450767" y="3039045"/>
              <a:ext cx="2710032" cy="5320800"/>
            </a:xfrm>
            <a:prstGeom prst="rect">
              <a:avLst/>
            </a:prstGeom>
            <a:solidFill>
              <a:srgbClr val="F39800"/>
            </a:solidFill>
            <a:ln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746" dirty="0"/>
            </a:p>
          </p:txBody>
        </p:sp>
        <p:sp>
          <p:nvSpPr>
            <p:cNvPr id="45" name="正方形/長方形 44"/>
            <p:cNvSpPr>
              <a:spLocks noChangeAspect="1"/>
            </p:cNvSpPr>
            <p:nvPr/>
          </p:nvSpPr>
          <p:spPr>
            <a:xfrm>
              <a:off x="6839999" y="4839523"/>
              <a:ext cx="5194352" cy="2660400"/>
            </a:xfrm>
            <a:custGeom>
              <a:avLst/>
              <a:gdLst>
                <a:gd name="connsiteX0" fmla="*/ 0 w 5194352"/>
                <a:gd name="connsiteY0" fmla="*/ 0 h 2660400"/>
                <a:gd name="connsiteX1" fmla="*/ 5194352 w 5194352"/>
                <a:gd name="connsiteY1" fmla="*/ 0 h 2660400"/>
                <a:gd name="connsiteX2" fmla="*/ 5194352 w 5194352"/>
                <a:gd name="connsiteY2" fmla="*/ 2660400 h 2660400"/>
                <a:gd name="connsiteX3" fmla="*/ 0 w 5194352"/>
                <a:gd name="connsiteY3" fmla="*/ 2660400 h 2660400"/>
                <a:gd name="connsiteX4" fmla="*/ 0 w 5194352"/>
                <a:gd name="connsiteY4" fmla="*/ 0 h 2660400"/>
                <a:gd name="connsiteX0" fmla="*/ 0 w 5194352"/>
                <a:gd name="connsiteY0" fmla="*/ 0 h 2660400"/>
                <a:gd name="connsiteX1" fmla="*/ 5194352 w 5194352"/>
                <a:gd name="connsiteY1" fmla="*/ 1062681 h 2660400"/>
                <a:gd name="connsiteX2" fmla="*/ 5194352 w 5194352"/>
                <a:gd name="connsiteY2" fmla="*/ 2660400 h 2660400"/>
                <a:gd name="connsiteX3" fmla="*/ 0 w 5194352"/>
                <a:gd name="connsiteY3" fmla="*/ 2660400 h 2660400"/>
                <a:gd name="connsiteX4" fmla="*/ 0 w 5194352"/>
                <a:gd name="connsiteY4" fmla="*/ 0 h 2660400"/>
                <a:gd name="connsiteX0" fmla="*/ 0 w 5194352"/>
                <a:gd name="connsiteY0" fmla="*/ 0 h 2660400"/>
                <a:gd name="connsiteX1" fmla="*/ 5194352 w 5194352"/>
                <a:gd name="connsiteY1" fmla="*/ 1631092 h 2660400"/>
                <a:gd name="connsiteX2" fmla="*/ 5194352 w 5194352"/>
                <a:gd name="connsiteY2" fmla="*/ 2660400 h 2660400"/>
                <a:gd name="connsiteX3" fmla="*/ 0 w 5194352"/>
                <a:gd name="connsiteY3" fmla="*/ 2660400 h 2660400"/>
                <a:gd name="connsiteX4" fmla="*/ 0 w 5194352"/>
                <a:gd name="connsiteY4" fmla="*/ 0 h 2660400"/>
                <a:gd name="connsiteX0" fmla="*/ 0 w 5194352"/>
                <a:gd name="connsiteY0" fmla="*/ 0 h 2660400"/>
                <a:gd name="connsiteX1" fmla="*/ 5194352 w 5194352"/>
                <a:gd name="connsiteY1" fmla="*/ 1952367 h 2660400"/>
                <a:gd name="connsiteX2" fmla="*/ 5194352 w 5194352"/>
                <a:gd name="connsiteY2" fmla="*/ 2660400 h 2660400"/>
                <a:gd name="connsiteX3" fmla="*/ 0 w 5194352"/>
                <a:gd name="connsiteY3" fmla="*/ 2660400 h 2660400"/>
                <a:gd name="connsiteX4" fmla="*/ 0 w 5194352"/>
                <a:gd name="connsiteY4" fmla="*/ 0 h 2660400"/>
                <a:gd name="connsiteX0" fmla="*/ 0 w 5194352"/>
                <a:gd name="connsiteY0" fmla="*/ 0 h 2660400"/>
                <a:gd name="connsiteX1" fmla="*/ 5194352 w 5194352"/>
                <a:gd name="connsiteY1" fmla="*/ 1742302 h 2660400"/>
                <a:gd name="connsiteX2" fmla="*/ 5194352 w 5194352"/>
                <a:gd name="connsiteY2" fmla="*/ 2660400 h 2660400"/>
                <a:gd name="connsiteX3" fmla="*/ 0 w 5194352"/>
                <a:gd name="connsiteY3" fmla="*/ 2660400 h 2660400"/>
                <a:gd name="connsiteX4" fmla="*/ 0 w 5194352"/>
                <a:gd name="connsiteY4" fmla="*/ 0 h 2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4352" h="2660400">
                  <a:moveTo>
                    <a:pt x="0" y="0"/>
                  </a:moveTo>
                  <a:lnTo>
                    <a:pt x="5194352" y="1742302"/>
                  </a:lnTo>
                  <a:lnTo>
                    <a:pt x="5194352" y="2660400"/>
                  </a:lnTo>
                  <a:lnTo>
                    <a:pt x="0" y="2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746" dirty="0"/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7623644" y="7026057"/>
            <a:ext cx="388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80%</a:t>
            </a:r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of</a:t>
            </a:r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leavers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50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In 2003, a partner of Bain and Company released “NPS”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He verified NPS has strong connection with company growth.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From 2003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0210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0" y="2439081"/>
            <a:ext cx="4985576" cy="6519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6" name="正方形/長方形 55"/>
          <p:cNvSpPr/>
          <p:nvPr/>
        </p:nvSpPr>
        <p:spPr>
          <a:xfrm>
            <a:off x="6291618" y="4468343"/>
            <a:ext cx="6324644" cy="246221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In 2003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　　　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to solve “satisfaction problem”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　　　　　　　　　　　　　　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4800" b="1" dirty="0">
                <a:solidFill>
                  <a:srgbClr val="375CB5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N</a:t>
            </a:r>
            <a:r>
              <a:rPr lang="en-US" altLang="ja-JP" sz="4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et</a:t>
            </a:r>
            <a:r>
              <a:rPr lang="ja-JP" altLang="en-US" sz="4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4800" b="1" dirty="0">
                <a:solidFill>
                  <a:srgbClr val="375CB5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</a:t>
            </a:r>
            <a:r>
              <a:rPr lang="en-US" altLang="ja-JP" sz="4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romoter</a:t>
            </a:r>
            <a:r>
              <a:rPr lang="ja-JP" altLang="en-US" sz="4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4800" b="1" dirty="0">
                <a:solidFill>
                  <a:srgbClr val="375CB5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</a:t>
            </a:r>
            <a:r>
              <a:rPr lang="en-US" altLang="ja-JP" sz="4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core</a:t>
            </a:r>
          </a:p>
          <a:p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7" name="直線コネクタ 56"/>
          <p:cNvCxnSpPr/>
          <p:nvPr/>
        </p:nvCxnSpPr>
        <p:spPr>
          <a:xfrm flipV="1">
            <a:off x="4897015" y="4353636"/>
            <a:ext cx="1271773" cy="1014049"/>
          </a:xfrm>
          <a:prstGeom prst="line">
            <a:avLst/>
          </a:prstGeom>
          <a:ln>
            <a:solidFill>
              <a:srgbClr val="0068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9" name="Picture 2" descr="ãblue slide designãã®ç»åæ¤ç´¢çµæ">
            <a:extLst>
              <a:ext uri="{FF2B5EF4-FFF2-40B4-BE49-F238E27FC236}">
                <a16:creationId xmlns:a16="http://schemas.microsoft.com/office/drawing/2014/main" xmlns="" id="{CC8B291A-DD48-4254-B4A1-1DA346D1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928233" y="3900393"/>
            <a:ext cx="5533354" cy="27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1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1810719"/>
            <a:ext cx="651395" cy="74481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8" name="正方形/長方形 47"/>
          <p:cNvSpPr>
            <a:spLocks noChangeAspect="1"/>
          </p:cNvSpPr>
          <p:nvPr/>
        </p:nvSpPr>
        <p:spPr>
          <a:xfrm>
            <a:off x="6838398" y="-1305156"/>
            <a:ext cx="5322402" cy="443849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CXM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の支援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 rot="5400000">
            <a:off x="13177383" y="101447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4" name="正方形/長方形 43"/>
          <p:cNvSpPr/>
          <p:nvPr/>
        </p:nvSpPr>
        <p:spPr>
          <a:xfrm rot="5400000">
            <a:off x="13177383" y="872034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5" name="正方形/長方形 44"/>
          <p:cNvSpPr/>
          <p:nvPr/>
        </p:nvSpPr>
        <p:spPr>
          <a:xfrm rot="5400000">
            <a:off x="13177383" y="1642620"/>
            <a:ext cx="613761" cy="651178"/>
          </a:xfrm>
          <a:prstGeom prst="rect">
            <a:avLst/>
          </a:prstGeom>
          <a:solidFill>
            <a:srgbClr val="E60012"/>
          </a:solidFill>
          <a:ln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9" name="正方形/長方形 48"/>
          <p:cNvSpPr/>
          <p:nvPr/>
        </p:nvSpPr>
        <p:spPr>
          <a:xfrm rot="5400000">
            <a:off x="13502972" y="2413206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0" name="正方形/長方形 49"/>
          <p:cNvSpPr/>
          <p:nvPr/>
        </p:nvSpPr>
        <p:spPr>
          <a:xfrm rot="5400000">
            <a:off x="13177383" y="3183792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1" name="正方形/長方形 50"/>
          <p:cNvSpPr/>
          <p:nvPr/>
        </p:nvSpPr>
        <p:spPr>
          <a:xfrm rot="5400000">
            <a:off x="13177383" y="3954378"/>
            <a:ext cx="613761" cy="651178"/>
          </a:xfrm>
          <a:prstGeom prst="rect">
            <a:avLst/>
          </a:prstGeom>
          <a:solidFill>
            <a:srgbClr val="8FC31F"/>
          </a:solidFill>
          <a:ln>
            <a:solidFill>
              <a:srgbClr val="8FC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2" name="正方形/長方形 51"/>
          <p:cNvSpPr/>
          <p:nvPr/>
        </p:nvSpPr>
        <p:spPr>
          <a:xfrm rot="5400000">
            <a:off x="13502972" y="4724964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3" name="正方形/長方形 52"/>
          <p:cNvSpPr/>
          <p:nvPr/>
        </p:nvSpPr>
        <p:spPr>
          <a:xfrm rot="5400000">
            <a:off x="13177383" y="549555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4" name="正方形/長方形 53"/>
          <p:cNvSpPr/>
          <p:nvPr/>
        </p:nvSpPr>
        <p:spPr>
          <a:xfrm rot="5400000">
            <a:off x="13177383" y="6265228"/>
            <a:ext cx="613761" cy="651178"/>
          </a:xfrm>
          <a:prstGeom prst="rect">
            <a:avLst/>
          </a:prstGeom>
          <a:solidFill>
            <a:srgbClr val="00A0E9"/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5" name="正方形/長方形 54"/>
          <p:cNvSpPr/>
          <p:nvPr/>
        </p:nvSpPr>
        <p:spPr>
          <a:xfrm rot="5400000">
            <a:off x="13502972" y="703672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6" name="正方形/長方形 55"/>
          <p:cNvSpPr/>
          <p:nvPr/>
        </p:nvSpPr>
        <p:spPr>
          <a:xfrm rot="5400000">
            <a:off x="13177383" y="7807308"/>
            <a:ext cx="613761" cy="651178"/>
          </a:xfrm>
          <a:prstGeom prst="rect">
            <a:avLst/>
          </a:prstGeom>
          <a:solidFill>
            <a:srgbClr val="1D2088"/>
          </a:solidFill>
          <a:ln>
            <a:solidFill>
              <a:srgbClr val="1D20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7" name="正方形/長方形 56"/>
          <p:cNvSpPr/>
          <p:nvPr/>
        </p:nvSpPr>
        <p:spPr>
          <a:xfrm rot="5400000">
            <a:off x="13502972" y="8577893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2" name="正方形/長方形 1"/>
          <p:cNvSpPr/>
          <p:nvPr/>
        </p:nvSpPr>
        <p:spPr>
          <a:xfrm>
            <a:off x="1341912" y="-712519"/>
            <a:ext cx="10117777" cy="344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What is Net Promoter Score?</a:t>
            </a:r>
          </a:p>
        </p:txBody>
      </p:sp>
      <p:sp>
        <p:nvSpPr>
          <p:cNvPr id="62" name="正方形/長方形 61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To measure NPS, we ask “how likely would you recommend this service to your friends or family?</a:t>
            </a:r>
            <a:endParaRPr lang="ja-JP" altLang="en-US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-149619" y="2655365"/>
            <a:ext cx="13308293" cy="98488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ctr" latinLnBrk="1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How likely would you recommend </a:t>
            </a:r>
          </a:p>
          <a:p>
            <a:pPr algn="ctr" fontAlgn="ctr" latinLnBrk="1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this service to your friends or family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？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xmlns="" id="{3C2E0635-5BA1-4470-8C17-AF410D87BEB9}"/>
              </a:ext>
            </a:extLst>
          </p:cNvPr>
          <p:cNvSpPr/>
          <p:nvPr/>
        </p:nvSpPr>
        <p:spPr>
          <a:xfrm>
            <a:off x="640804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xmlns="" id="{956C4D22-7AFB-4F7F-A7BC-EDE46E3C2946}"/>
              </a:ext>
            </a:extLst>
          </p:cNvPr>
          <p:cNvSpPr/>
          <p:nvPr/>
        </p:nvSpPr>
        <p:spPr>
          <a:xfrm>
            <a:off x="2767215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2</a:t>
            </a:r>
            <a:endParaRPr kumimoji="1" lang="ja-JP" altLang="en-US" sz="3200" b="1" dirty="0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xmlns="" id="{75DADA4C-15A1-4494-B5C8-3B3F93438B34}"/>
              </a:ext>
            </a:extLst>
          </p:cNvPr>
          <p:cNvSpPr/>
          <p:nvPr/>
        </p:nvSpPr>
        <p:spPr>
          <a:xfrm>
            <a:off x="3830421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3</a:t>
            </a:r>
            <a:endParaRPr kumimoji="1" lang="ja-JP" altLang="en-US" sz="3200" b="1" dirty="0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xmlns="" id="{567F2B45-D84D-4CDE-A993-234153762978}"/>
              </a:ext>
            </a:extLst>
          </p:cNvPr>
          <p:cNvSpPr/>
          <p:nvPr/>
        </p:nvSpPr>
        <p:spPr>
          <a:xfrm>
            <a:off x="4893627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4</a:t>
            </a:r>
            <a:endParaRPr kumimoji="1" lang="ja-JP" altLang="en-US" sz="3200" b="1" dirty="0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xmlns="" id="{63D56099-A14D-4343-8895-24C5DE8DB1FD}"/>
              </a:ext>
            </a:extLst>
          </p:cNvPr>
          <p:cNvSpPr/>
          <p:nvPr/>
        </p:nvSpPr>
        <p:spPr>
          <a:xfrm>
            <a:off x="5956832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5</a:t>
            </a:r>
            <a:endParaRPr kumimoji="1" lang="ja-JP" altLang="en-US" sz="3200" b="1" dirty="0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xmlns="" id="{84FEF4B1-3D03-44CB-AF82-7CA78A0C478A}"/>
              </a:ext>
            </a:extLst>
          </p:cNvPr>
          <p:cNvSpPr/>
          <p:nvPr/>
        </p:nvSpPr>
        <p:spPr>
          <a:xfrm>
            <a:off x="7020038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6</a:t>
            </a:r>
            <a:endParaRPr kumimoji="1" lang="ja-JP" altLang="en-US" sz="3200" b="1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xmlns="" id="{1C188F06-55A2-4347-87E5-E7501145CEEF}"/>
              </a:ext>
            </a:extLst>
          </p:cNvPr>
          <p:cNvSpPr/>
          <p:nvPr/>
        </p:nvSpPr>
        <p:spPr>
          <a:xfrm>
            <a:off x="8083244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7</a:t>
            </a:r>
            <a:endParaRPr kumimoji="1" lang="ja-JP" altLang="en-US" sz="3200" b="1" dirty="0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xmlns="" id="{240B85EC-2AC4-462C-9B54-57948F7D023E}"/>
              </a:ext>
            </a:extLst>
          </p:cNvPr>
          <p:cNvSpPr/>
          <p:nvPr/>
        </p:nvSpPr>
        <p:spPr>
          <a:xfrm>
            <a:off x="9146449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8</a:t>
            </a:r>
            <a:endParaRPr kumimoji="1" lang="ja-JP" altLang="en-US" sz="3200" b="1" dirty="0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xmlns="" id="{273CA2D3-8FB1-4101-9325-218EF750892E}"/>
              </a:ext>
            </a:extLst>
          </p:cNvPr>
          <p:cNvSpPr/>
          <p:nvPr/>
        </p:nvSpPr>
        <p:spPr>
          <a:xfrm>
            <a:off x="10209655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9</a:t>
            </a:r>
            <a:endParaRPr kumimoji="1" lang="ja-JP" altLang="en-US" sz="3200" b="1" dirty="0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xmlns="" id="{EA126669-0306-4645-9E63-872EA70B4565}"/>
              </a:ext>
            </a:extLst>
          </p:cNvPr>
          <p:cNvSpPr/>
          <p:nvPr/>
        </p:nvSpPr>
        <p:spPr>
          <a:xfrm>
            <a:off x="11272857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10</a:t>
            </a:r>
            <a:endParaRPr kumimoji="1" lang="ja-JP" altLang="en-US" sz="3200" b="1" dirty="0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xmlns="" id="{479EEC78-EA69-4E9D-A457-EAA389F8EF3A}"/>
              </a:ext>
            </a:extLst>
          </p:cNvPr>
          <p:cNvSpPr/>
          <p:nvPr/>
        </p:nvSpPr>
        <p:spPr>
          <a:xfrm>
            <a:off x="1704010" y="4170963"/>
            <a:ext cx="831768" cy="831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8912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1810719"/>
            <a:ext cx="651395" cy="74481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8" name="正方形/長方形 47"/>
          <p:cNvSpPr>
            <a:spLocks noChangeAspect="1"/>
          </p:cNvSpPr>
          <p:nvPr/>
        </p:nvSpPr>
        <p:spPr>
          <a:xfrm>
            <a:off x="6838398" y="-1305156"/>
            <a:ext cx="5322402" cy="443849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CXM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の支援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 rot="5400000">
            <a:off x="13177383" y="101447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4" name="正方形/長方形 43"/>
          <p:cNvSpPr/>
          <p:nvPr/>
        </p:nvSpPr>
        <p:spPr>
          <a:xfrm rot="5400000">
            <a:off x="13177383" y="872034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5" name="正方形/長方形 44"/>
          <p:cNvSpPr/>
          <p:nvPr/>
        </p:nvSpPr>
        <p:spPr>
          <a:xfrm rot="5400000">
            <a:off x="13177383" y="1642620"/>
            <a:ext cx="613761" cy="651178"/>
          </a:xfrm>
          <a:prstGeom prst="rect">
            <a:avLst/>
          </a:prstGeom>
          <a:solidFill>
            <a:srgbClr val="E60012"/>
          </a:solidFill>
          <a:ln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9" name="正方形/長方形 48"/>
          <p:cNvSpPr/>
          <p:nvPr/>
        </p:nvSpPr>
        <p:spPr>
          <a:xfrm rot="5400000">
            <a:off x="13502972" y="2413206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0" name="正方形/長方形 49"/>
          <p:cNvSpPr/>
          <p:nvPr/>
        </p:nvSpPr>
        <p:spPr>
          <a:xfrm rot="5400000">
            <a:off x="13177383" y="3183792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1" name="正方形/長方形 50"/>
          <p:cNvSpPr/>
          <p:nvPr/>
        </p:nvSpPr>
        <p:spPr>
          <a:xfrm rot="5400000">
            <a:off x="13177383" y="3954378"/>
            <a:ext cx="613761" cy="651178"/>
          </a:xfrm>
          <a:prstGeom prst="rect">
            <a:avLst/>
          </a:prstGeom>
          <a:solidFill>
            <a:srgbClr val="8FC31F"/>
          </a:solidFill>
          <a:ln>
            <a:solidFill>
              <a:srgbClr val="8FC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2" name="正方形/長方形 51"/>
          <p:cNvSpPr/>
          <p:nvPr/>
        </p:nvSpPr>
        <p:spPr>
          <a:xfrm rot="5400000">
            <a:off x="13502972" y="4724964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3" name="正方形/長方形 52"/>
          <p:cNvSpPr/>
          <p:nvPr/>
        </p:nvSpPr>
        <p:spPr>
          <a:xfrm rot="5400000">
            <a:off x="13177383" y="549555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4" name="正方形/長方形 53"/>
          <p:cNvSpPr/>
          <p:nvPr/>
        </p:nvSpPr>
        <p:spPr>
          <a:xfrm rot="5400000">
            <a:off x="13177383" y="6265228"/>
            <a:ext cx="613761" cy="651178"/>
          </a:xfrm>
          <a:prstGeom prst="rect">
            <a:avLst/>
          </a:prstGeom>
          <a:solidFill>
            <a:srgbClr val="00A0E9"/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5" name="正方形/長方形 54"/>
          <p:cNvSpPr/>
          <p:nvPr/>
        </p:nvSpPr>
        <p:spPr>
          <a:xfrm rot="5400000">
            <a:off x="13502972" y="703672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6" name="正方形/長方形 55"/>
          <p:cNvSpPr/>
          <p:nvPr/>
        </p:nvSpPr>
        <p:spPr>
          <a:xfrm rot="5400000">
            <a:off x="13177383" y="7807308"/>
            <a:ext cx="613761" cy="651178"/>
          </a:xfrm>
          <a:prstGeom prst="rect">
            <a:avLst/>
          </a:prstGeom>
          <a:solidFill>
            <a:srgbClr val="1D2088"/>
          </a:solidFill>
          <a:ln>
            <a:solidFill>
              <a:srgbClr val="1D20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7" name="正方形/長方形 56"/>
          <p:cNvSpPr/>
          <p:nvPr/>
        </p:nvSpPr>
        <p:spPr>
          <a:xfrm rot="5400000">
            <a:off x="13502972" y="8577893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2" name="正方形/長方形 1"/>
          <p:cNvSpPr/>
          <p:nvPr/>
        </p:nvSpPr>
        <p:spPr>
          <a:xfrm>
            <a:off x="1341912" y="-712519"/>
            <a:ext cx="10117777" cy="344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What is Net Promoter Score?</a:t>
            </a:r>
          </a:p>
        </p:txBody>
      </p:sp>
      <p:sp>
        <p:nvSpPr>
          <p:cNvPr id="62" name="正方形/長方形 61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 divide customer in 3 segments. Promoter, Passive, Detractor.</a:t>
            </a:r>
            <a:endParaRPr lang="ja-JP" altLang="en-US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-149619" y="2655365"/>
            <a:ext cx="13308293" cy="98488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ctr" latinLnBrk="1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How likely would you recommend </a:t>
            </a:r>
          </a:p>
          <a:p>
            <a:pPr algn="ctr" fontAlgn="ctr" latinLnBrk="1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this service to your friends or family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？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xmlns="" id="{3C2E0635-5BA1-4470-8C17-AF410D87BEB9}"/>
              </a:ext>
            </a:extLst>
          </p:cNvPr>
          <p:cNvSpPr/>
          <p:nvPr/>
        </p:nvSpPr>
        <p:spPr>
          <a:xfrm>
            <a:off x="640804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xmlns="" id="{956C4D22-7AFB-4F7F-A7BC-EDE46E3C2946}"/>
              </a:ext>
            </a:extLst>
          </p:cNvPr>
          <p:cNvSpPr/>
          <p:nvPr/>
        </p:nvSpPr>
        <p:spPr>
          <a:xfrm>
            <a:off x="2767215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2</a:t>
            </a:r>
            <a:endParaRPr kumimoji="1" lang="ja-JP" altLang="en-US" sz="3200" b="1" dirty="0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xmlns="" id="{75DADA4C-15A1-4494-B5C8-3B3F93438B34}"/>
              </a:ext>
            </a:extLst>
          </p:cNvPr>
          <p:cNvSpPr/>
          <p:nvPr/>
        </p:nvSpPr>
        <p:spPr>
          <a:xfrm>
            <a:off x="3830421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3</a:t>
            </a:r>
            <a:endParaRPr kumimoji="1" lang="ja-JP" altLang="en-US" sz="3200" b="1" dirty="0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xmlns="" id="{567F2B45-D84D-4CDE-A993-234153762978}"/>
              </a:ext>
            </a:extLst>
          </p:cNvPr>
          <p:cNvSpPr/>
          <p:nvPr/>
        </p:nvSpPr>
        <p:spPr>
          <a:xfrm>
            <a:off x="4893627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4</a:t>
            </a:r>
            <a:endParaRPr kumimoji="1" lang="ja-JP" altLang="en-US" sz="3200" b="1" dirty="0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xmlns="" id="{63D56099-A14D-4343-8895-24C5DE8DB1FD}"/>
              </a:ext>
            </a:extLst>
          </p:cNvPr>
          <p:cNvSpPr/>
          <p:nvPr/>
        </p:nvSpPr>
        <p:spPr>
          <a:xfrm>
            <a:off x="5956832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5</a:t>
            </a:r>
            <a:endParaRPr kumimoji="1" lang="ja-JP" altLang="en-US" sz="3200" b="1" dirty="0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xmlns="" id="{84FEF4B1-3D03-44CB-AF82-7CA78A0C478A}"/>
              </a:ext>
            </a:extLst>
          </p:cNvPr>
          <p:cNvSpPr/>
          <p:nvPr/>
        </p:nvSpPr>
        <p:spPr>
          <a:xfrm>
            <a:off x="7020038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6</a:t>
            </a:r>
            <a:endParaRPr kumimoji="1" lang="ja-JP" altLang="en-US" sz="3200" b="1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xmlns="" id="{1C188F06-55A2-4347-87E5-E7501145CEEF}"/>
              </a:ext>
            </a:extLst>
          </p:cNvPr>
          <p:cNvSpPr/>
          <p:nvPr/>
        </p:nvSpPr>
        <p:spPr>
          <a:xfrm>
            <a:off x="8083244" y="4170963"/>
            <a:ext cx="831768" cy="831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7</a:t>
            </a:r>
            <a:endParaRPr kumimoji="1" lang="ja-JP" altLang="en-US" sz="3200" b="1" dirty="0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xmlns="" id="{240B85EC-2AC4-462C-9B54-57948F7D023E}"/>
              </a:ext>
            </a:extLst>
          </p:cNvPr>
          <p:cNvSpPr/>
          <p:nvPr/>
        </p:nvSpPr>
        <p:spPr>
          <a:xfrm>
            <a:off x="9146449" y="4170963"/>
            <a:ext cx="831768" cy="831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8</a:t>
            </a:r>
            <a:endParaRPr kumimoji="1" lang="ja-JP" altLang="en-US" sz="3200" b="1" dirty="0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xmlns="" id="{273CA2D3-8FB1-4101-9325-218EF750892E}"/>
              </a:ext>
            </a:extLst>
          </p:cNvPr>
          <p:cNvSpPr/>
          <p:nvPr/>
        </p:nvSpPr>
        <p:spPr>
          <a:xfrm>
            <a:off x="10209655" y="4170963"/>
            <a:ext cx="831768" cy="831769"/>
          </a:xfrm>
          <a:prstGeom prst="rect">
            <a:avLst/>
          </a:prstGeom>
          <a:solidFill>
            <a:srgbClr val="F5155B"/>
          </a:solidFill>
          <a:ln>
            <a:solidFill>
              <a:srgbClr val="F51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9</a:t>
            </a:r>
            <a:endParaRPr kumimoji="1" lang="ja-JP" altLang="en-US" sz="3200" b="1" dirty="0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xmlns="" id="{EA126669-0306-4645-9E63-872EA70B4565}"/>
              </a:ext>
            </a:extLst>
          </p:cNvPr>
          <p:cNvSpPr/>
          <p:nvPr/>
        </p:nvSpPr>
        <p:spPr>
          <a:xfrm>
            <a:off x="11272857" y="4170963"/>
            <a:ext cx="831768" cy="831769"/>
          </a:xfrm>
          <a:prstGeom prst="rect">
            <a:avLst/>
          </a:prstGeom>
          <a:solidFill>
            <a:srgbClr val="F5155B"/>
          </a:solidFill>
          <a:ln>
            <a:solidFill>
              <a:srgbClr val="F51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10</a:t>
            </a:r>
            <a:endParaRPr kumimoji="1" lang="ja-JP" altLang="en-US" sz="3200" b="1" dirty="0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xmlns="" id="{479EEC78-EA69-4E9D-A457-EAA389F8EF3A}"/>
              </a:ext>
            </a:extLst>
          </p:cNvPr>
          <p:cNvSpPr/>
          <p:nvPr/>
        </p:nvSpPr>
        <p:spPr>
          <a:xfrm>
            <a:off x="1704010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</a:t>
            </a:r>
            <a:endParaRPr kumimoji="1" lang="ja-JP" altLang="en-US" sz="3200" b="1" dirty="0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xmlns="" id="{032EAF0C-9B2A-4AFB-B1B6-B9F6A4277C67}"/>
              </a:ext>
            </a:extLst>
          </p:cNvPr>
          <p:cNvSpPr/>
          <p:nvPr/>
        </p:nvSpPr>
        <p:spPr>
          <a:xfrm>
            <a:off x="640803" y="6406378"/>
            <a:ext cx="721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Detractor</a:t>
            </a:r>
          </a:p>
        </p:txBody>
      </p:sp>
      <p:sp>
        <p:nvSpPr>
          <p:cNvPr id="130" name="右中かっこ 129">
            <a:extLst>
              <a:ext uri="{FF2B5EF4-FFF2-40B4-BE49-F238E27FC236}">
                <a16:creationId xmlns:a16="http://schemas.microsoft.com/office/drawing/2014/main" xmlns="" id="{AED1F40C-7FED-414F-A50A-9AD14DE70C61}"/>
              </a:ext>
            </a:extLst>
          </p:cNvPr>
          <p:cNvSpPr/>
          <p:nvPr/>
        </p:nvSpPr>
        <p:spPr>
          <a:xfrm rot="5400000">
            <a:off x="4144333" y="2584177"/>
            <a:ext cx="203939" cy="72110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1" name="右中かっこ 130">
            <a:extLst>
              <a:ext uri="{FF2B5EF4-FFF2-40B4-BE49-F238E27FC236}">
                <a16:creationId xmlns:a16="http://schemas.microsoft.com/office/drawing/2014/main" xmlns="" id="{2899EA63-1274-488A-85BC-59B86BD07631}"/>
              </a:ext>
            </a:extLst>
          </p:cNvPr>
          <p:cNvSpPr/>
          <p:nvPr/>
        </p:nvSpPr>
        <p:spPr>
          <a:xfrm rot="5400000">
            <a:off x="8928031" y="5241464"/>
            <a:ext cx="203939" cy="18964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2" name="右中かっこ 131">
            <a:extLst>
              <a:ext uri="{FF2B5EF4-FFF2-40B4-BE49-F238E27FC236}">
                <a16:creationId xmlns:a16="http://schemas.microsoft.com/office/drawing/2014/main" xmlns="" id="{E5C470FE-77E6-4F08-9838-FAC6376FD68F}"/>
              </a:ext>
            </a:extLst>
          </p:cNvPr>
          <p:cNvSpPr/>
          <p:nvPr/>
        </p:nvSpPr>
        <p:spPr>
          <a:xfrm rot="5400000">
            <a:off x="11054438" y="5241464"/>
            <a:ext cx="203939" cy="18964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xmlns="" id="{D9310398-700F-4B93-B052-1896F3374F3B}"/>
              </a:ext>
            </a:extLst>
          </p:cNvPr>
          <p:cNvSpPr/>
          <p:nvPr/>
        </p:nvSpPr>
        <p:spPr>
          <a:xfrm>
            <a:off x="8083244" y="6406378"/>
            <a:ext cx="189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Passive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xmlns="" id="{46E3F8E3-D5DE-4E0D-B2F9-D6F3CD7DE2B8}"/>
              </a:ext>
            </a:extLst>
          </p:cNvPr>
          <p:cNvSpPr/>
          <p:nvPr/>
        </p:nvSpPr>
        <p:spPr>
          <a:xfrm>
            <a:off x="9998952" y="6406378"/>
            <a:ext cx="234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Promoter</a:t>
            </a:r>
          </a:p>
        </p:txBody>
      </p:sp>
      <p:pic>
        <p:nvPicPr>
          <p:cNvPr id="147" name="図 146">
            <a:extLst>
              <a:ext uri="{FF2B5EF4-FFF2-40B4-BE49-F238E27FC236}">
                <a16:creationId xmlns:a16="http://schemas.microsoft.com/office/drawing/2014/main" xmlns="" id="{88428DBF-717F-43C3-916F-AEBA34FDD8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5096" y="5228245"/>
            <a:ext cx="626169" cy="626169"/>
          </a:xfrm>
          <a:prstGeom prst="rect">
            <a:avLst/>
          </a:prstGeom>
        </p:spPr>
      </p:pic>
      <p:pic>
        <p:nvPicPr>
          <p:cNvPr id="148" name="図 147">
            <a:extLst>
              <a:ext uri="{FF2B5EF4-FFF2-40B4-BE49-F238E27FC236}">
                <a16:creationId xmlns:a16="http://schemas.microsoft.com/office/drawing/2014/main" xmlns="" id="{92C31851-EEF4-454A-9A93-863BB229AF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88" y="5228245"/>
            <a:ext cx="626169" cy="626169"/>
          </a:xfrm>
          <a:prstGeom prst="rect">
            <a:avLst/>
          </a:prstGeom>
        </p:spPr>
      </p:pic>
      <p:pic>
        <p:nvPicPr>
          <p:cNvPr id="149" name="図 148">
            <a:extLst>
              <a:ext uri="{FF2B5EF4-FFF2-40B4-BE49-F238E27FC236}">
                <a16:creationId xmlns:a16="http://schemas.microsoft.com/office/drawing/2014/main" xmlns="" id="{FEBCE4E1-EDC0-42B4-AE54-5DA7E0B870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587" y="5228245"/>
            <a:ext cx="624590" cy="624590"/>
          </a:xfrm>
          <a:prstGeom prst="rect">
            <a:avLst/>
          </a:prstGeom>
        </p:spPr>
      </p:pic>
      <p:pic>
        <p:nvPicPr>
          <p:cNvPr id="150" name="図 149">
            <a:extLst>
              <a:ext uri="{FF2B5EF4-FFF2-40B4-BE49-F238E27FC236}">
                <a16:creationId xmlns:a16="http://schemas.microsoft.com/office/drawing/2014/main" xmlns="" id="{C093BB69-FCAC-4978-94E1-9124D922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078" y="5228245"/>
            <a:ext cx="624590" cy="624590"/>
          </a:xfrm>
          <a:prstGeom prst="rect">
            <a:avLst/>
          </a:prstGeom>
        </p:spPr>
      </p:pic>
      <p:pic>
        <p:nvPicPr>
          <p:cNvPr id="151" name="図 150">
            <a:extLst>
              <a:ext uri="{FF2B5EF4-FFF2-40B4-BE49-F238E27FC236}">
                <a16:creationId xmlns:a16="http://schemas.microsoft.com/office/drawing/2014/main" xmlns="" id="{613BF778-670C-4E16-9F5E-35DD01D217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142569" y="5368921"/>
            <a:ext cx="624590" cy="624590"/>
          </a:xfrm>
          <a:prstGeom prst="rect">
            <a:avLst/>
          </a:prstGeom>
        </p:spPr>
      </p:pic>
      <p:pic>
        <p:nvPicPr>
          <p:cNvPr id="152" name="図 151">
            <a:extLst>
              <a:ext uri="{FF2B5EF4-FFF2-40B4-BE49-F238E27FC236}">
                <a16:creationId xmlns:a16="http://schemas.microsoft.com/office/drawing/2014/main" xmlns="" id="{82872236-F695-49E0-AF6C-8FBA8F6F4E2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37515" y="5368921"/>
            <a:ext cx="624590" cy="624590"/>
          </a:xfrm>
          <a:prstGeom prst="rect">
            <a:avLst/>
          </a:prstGeom>
        </p:spPr>
      </p:pic>
      <p:pic>
        <p:nvPicPr>
          <p:cNvPr id="153" name="図 152">
            <a:extLst>
              <a:ext uri="{FF2B5EF4-FFF2-40B4-BE49-F238E27FC236}">
                <a16:creationId xmlns:a16="http://schemas.microsoft.com/office/drawing/2014/main" xmlns="" id="{AD1D65AF-00FA-4709-8010-53CD7B4048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805024" y="5368921"/>
            <a:ext cx="624590" cy="624590"/>
          </a:xfrm>
          <a:prstGeom prst="rect">
            <a:avLst/>
          </a:prstGeom>
        </p:spPr>
      </p:pic>
      <p:pic>
        <p:nvPicPr>
          <p:cNvPr id="154" name="図 153">
            <a:extLst>
              <a:ext uri="{FF2B5EF4-FFF2-40B4-BE49-F238E27FC236}">
                <a16:creationId xmlns:a16="http://schemas.microsoft.com/office/drawing/2014/main" xmlns="" id="{756677CD-F721-4955-BB76-EF210F92DB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872533" y="5368921"/>
            <a:ext cx="624590" cy="624590"/>
          </a:xfrm>
          <a:prstGeom prst="rect">
            <a:avLst/>
          </a:prstGeom>
        </p:spPr>
      </p:pic>
      <p:pic>
        <p:nvPicPr>
          <p:cNvPr id="155" name="図 154">
            <a:extLst>
              <a:ext uri="{FF2B5EF4-FFF2-40B4-BE49-F238E27FC236}">
                <a16:creationId xmlns:a16="http://schemas.microsoft.com/office/drawing/2014/main" xmlns="" id="{7ADCFE4D-C0C8-4109-AA89-E72DE5CFE4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940042" y="5368921"/>
            <a:ext cx="624590" cy="624590"/>
          </a:xfrm>
          <a:prstGeom prst="rect">
            <a:avLst/>
          </a:prstGeom>
        </p:spPr>
      </p:pic>
      <p:pic>
        <p:nvPicPr>
          <p:cNvPr id="156" name="図 155">
            <a:extLst>
              <a:ext uri="{FF2B5EF4-FFF2-40B4-BE49-F238E27FC236}">
                <a16:creationId xmlns:a16="http://schemas.microsoft.com/office/drawing/2014/main" xmlns="" id="{C9813641-CF91-4BBB-BBEF-A1720C8330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007551" y="5368921"/>
            <a:ext cx="624590" cy="624590"/>
          </a:xfrm>
          <a:prstGeom prst="rect">
            <a:avLst/>
          </a:prstGeom>
        </p:spPr>
      </p:pic>
      <p:pic>
        <p:nvPicPr>
          <p:cNvPr id="157" name="図 156">
            <a:extLst>
              <a:ext uri="{FF2B5EF4-FFF2-40B4-BE49-F238E27FC236}">
                <a16:creationId xmlns:a16="http://schemas.microsoft.com/office/drawing/2014/main" xmlns="" id="{2349F67A-16D9-4C84-BE8E-AD6167F1D3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075060" y="5368921"/>
            <a:ext cx="624590" cy="62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1810719"/>
            <a:ext cx="651395" cy="74481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8" name="正方形/長方形 47"/>
          <p:cNvSpPr>
            <a:spLocks noChangeAspect="1"/>
          </p:cNvSpPr>
          <p:nvPr/>
        </p:nvSpPr>
        <p:spPr>
          <a:xfrm>
            <a:off x="6838398" y="-1305156"/>
            <a:ext cx="5322402" cy="443849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CXM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の支援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 rot="5400000">
            <a:off x="13177383" y="101447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4" name="正方形/長方形 43"/>
          <p:cNvSpPr/>
          <p:nvPr/>
        </p:nvSpPr>
        <p:spPr>
          <a:xfrm rot="5400000">
            <a:off x="13177383" y="872034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5" name="正方形/長方形 44"/>
          <p:cNvSpPr/>
          <p:nvPr/>
        </p:nvSpPr>
        <p:spPr>
          <a:xfrm rot="5400000">
            <a:off x="13177383" y="1642620"/>
            <a:ext cx="613761" cy="651178"/>
          </a:xfrm>
          <a:prstGeom prst="rect">
            <a:avLst/>
          </a:prstGeom>
          <a:solidFill>
            <a:srgbClr val="E60012"/>
          </a:solidFill>
          <a:ln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9" name="正方形/長方形 48"/>
          <p:cNvSpPr/>
          <p:nvPr/>
        </p:nvSpPr>
        <p:spPr>
          <a:xfrm rot="5400000">
            <a:off x="13502972" y="2413206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0" name="正方形/長方形 49"/>
          <p:cNvSpPr/>
          <p:nvPr/>
        </p:nvSpPr>
        <p:spPr>
          <a:xfrm rot="5400000">
            <a:off x="13177383" y="3183792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1" name="正方形/長方形 50"/>
          <p:cNvSpPr/>
          <p:nvPr/>
        </p:nvSpPr>
        <p:spPr>
          <a:xfrm rot="5400000">
            <a:off x="13177383" y="3954378"/>
            <a:ext cx="613761" cy="651178"/>
          </a:xfrm>
          <a:prstGeom prst="rect">
            <a:avLst/>
          </a:prstGeom>
          <a:solidFill>
            <a:srgbClr val="8FC31F"/>
          </a:solidFill>
          <a:ln>
            <a:solidFill>
              <a:srgbClr val="8FC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2" name="正方形/長方形 51"/>
          <p:cNvSpPr/>
          <p:nvPr/>
        </p:nvSpPr>
        <p:spPr>
          <a:xfrm rot="5400000">
            <a:off x="13502972" y="4724964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3" name="正方形/長方形 52"/>
          <p:cNvSpPr/>
          <p:nvPr/>
        </p:nvSpPr>
        <p:spPr>
          <a:xfrm rot="5400000">
            <a:off x="13177383" y="549555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4" name="正方形/長方形 53"/>
          <p:cNvSpPr/>
          <p:nvPr/>
        </p:nvSpPr>
        <p:spPr>
          <a:xfrm rot="5400000">
            <a:off x="13177383" y="6265228"/>
            <a:ext cx="613761" cy="651178"/>
          </a:xfrm>
          <a:prstGeom prst="rect">
            <a:avLst/>
          </a:prstGeom>
          <a:solidFill>
            <a:srgbClr val="00A0E9"/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5" name="正方形/長方形 54"/>
          <p:cNvSpPr/>
          <p:nvPr/>
        </p:nvSpPr>
        <p:spPr>
          <a:xfrm rot="5400000">
            <a:off x="13502972" y="703672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6" name="正方形/長方形 55"/>
          <p:cNvSpPr/>
          <p:nvPr/>
        </p:nvSpPr>
        <p:spPr>
          <a:xfrm rot="5400000">
            <a:off x="13177383" y="7807308"/>
            <a:ext cx="613761" cy="651178"/>
          </a:xfrm>
          <a:prstGeom prst="rect">
            <a:avLst/>
          </a:prstGeom>
          <a:solidFill>
            <a:srgbClr val="1D2088"/>
          </a:solidFill>
          <a:ln>
            <a:solidFill>
              <a:srgbClr val="1D20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57" name="正方形/長方形 56"/>
          <p:cNvSpPr/>
          <p:nvPr/>
        </p:nvSpPr>
        <p:spPr>
          <a:xfrm rot="5400000">
            <a:off x="13502972" y="8577893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2" name="正方形/長方形 1"/>
          <p:cNvSpPr/>
          <p:nvPr/>
        </p:nvSpPr>
        <p:spPr>
          <a:xfrm>
            <a:off x="1341912" y="-712519"/>
            <a:ext cx="10117777" cy="344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What is Net Promoter Score?</a:t>
            </a:r>
          </a:p>
        </p:txBody>
      </p:sp>
      <p:sp>
        <p:nvSpPr>
          <p:cNvPr id="62" name="正方形/長方形 61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Calculate each ratio.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Take detractor ratio from promoter ratio. </a:t>
            </a:r>
            <a:endParaRPr lang="ja-JP" altLang="en-US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-149619" y="2655365"/>
            <a:ext cx="13308293" cy="98488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ctr" latinLnBrk="1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How likely would you recommend </a:t>
            </a:r>
          </a:p>
          <a:p>
            <a:pPr algn="ctr" fontAlgn="ctr" latinLnBrk="1"/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this service to your friends or family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？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xmlns="" id="{3C2E0635-5BA1-4470-8C17-AF410D87BEB9}"/>
              </a:ext>
            </a:extLst>
          </p:cNvPr>
          <p:cNvSpPr/>
          <p:nvPr/>
        </p:nvSpPr>
        <p:spPr>
          <a:xfrm>
            <a:off x="640804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xmlns="" id="{956C4D22-7AFB-4F7F-A7BC-EDE46E3C2946}"/>
              </a:ext>
            </a:extLst>
          </p:cNvPr>
          <p:cNvSpPr/>
          <p:nvPr/>
        </p:nvSpPr>
        <p:spPr>
          <a:xfrm>
            <a:off x="2767215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2</a:t>
            </a:r>
            <a:endParaRPr kumimoji="1" lang="ja-JP" altLang="en-US" sz="3200" b="1" dirty="0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xmlns="" id="{75DADA4C-15A1-4494-B5C8-3B3F93438B34}"/>
              </a:ext>
            </a:extLst>
          </p:cNvPr>
          <p:cNvSpPr/>
          <p:nvPr/>
        </p:nvSpPr>
        <p:spPr>
          <a:xfrm>
            <a:off x="3830421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3</a:t>
            </a:r>
            <a:endParaRPr kumimoji="1" lang="ja-JP" altLang="en-US" sz="3200" b="1" dirty="0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xmlns="" id="{567F2B45-D84D-4CDE-A993-234153762978}"/>
              </a:ext>
            </a:extLst>
          </p:cNvPr>
          <p:cNvSpPr/>
          <p:nvPr/>
        </p:nvSpPr>
        <p:spPr>
          <a:xfrm>
            <a:off x="4893627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4</a:t>
            </a:r>
            <a:endParaRPr kumimoji="1" lang="ja-JP" altLang="en-US" sz="3200" b="1" dirty="0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xmlns="" id="{63D56099-A14D-4343-8895-24C5DE8DB1FD}"/>
              </a:ext>
            </a:extLst>
          </p:cNvPr>
          <p:cNvSpPr/>
          <p:nvPr/>
        </p:nvSpPr>
        <p:spPr>
          <a:xfrm>
            <a:off x="5956832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5</a:t>
            </a:r>
            <a:endParaRPr kumimoji="1" lang="ja-JP" altLang="en-US" sz="3200" b="1" dirty="0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xmlns="" id="{84FEF4B1-3D03-44CB-AF82-7CA78A0C478A}"/>
              </a:ext>
            </a:extLst>
          </p:cNvPr>
          <p:cNvSpPr/>
          <p:nvPr/>
        </p:nvSpPr>
        <p:spPr>
          <a:xfrm>
            <a:off x="7020038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6</a:t>
            </a:r>
            <a:endParaRPr kumimoji="1" lang="ja-JP" altLang="en-US" sz="3200" b="1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xmlns="" id="{1C188F06-55A2-4347-87E5-E7501145CEEF}"/>
              </a:ext>
            </a:extLst>
          </p:cNvPr>
          <p:cNvSpPr/>
          <p:nvPr/>
        </p:nvSpPr>
        <p:spPr>
          <a:xfrm>
            <a:off x="8083244" y="4170963"/>
            <a:ext cx="831768" cy="831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7</a:t>
            </a:r>
            <a:endParaRPr kumimoji="1" lang="ja-JP" altLang="en-US" sz="3200" b="1" dirty="0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xmlns="" id="{240B85EC-2AC4-462C-9B54-57948F7D023E}"/>
              </a:ext>
            </a:extLst>
          </p:cNvPr>
          <p:cNvSpPr/>
          <p:nvPr/>
        </p:nvSpPr>
        <p:spPr>
          <a:xfrm>
            <a:off x="9146449" y="4170963"/>
            <a:ext cx="831768" cy="831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8</a:t>
            </a:r>
            <a:endParaRPr kumimoji="1" lang="ja-JP" altLang="en-US" sz="3200" b="1" dirty="0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xmlns="" id="{273CA2D3-8FB1-4101-9325-218EF750892E}"/>
              </a:ext>
            </a:extLst>
          </p:cNvPr>
          <p:cNvSpPr/>
          <p:nvPr/>
        </p:nvSpPr>
        <p:spPr>
          <a:xfrm>
            <a:off x="10209655" y="4170963"/>
            <a:ext cx="831768" cy="831769"/>
          </a:xfrm>
          <a:prstGeom prst="rect">
            <a:avLst/>
          </a:prstGeom>
          <a:solidFill>
            <a:srgbClr val="F5155B"/>
          </a:solidFill>
          <a:ln>
            <a:solidFill>
              <a:srgbClr val="F51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9</a:t>
            </a:r>
            <a:endParaRPr kumimoji="1" lang="ja-JP" altLang="en-US" sz="3200" b="1" dirty="0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xmlns="" id="{EA126669-0306-4645-9E63-872EA70B4565}"/>
              </a:ext>
            </a:extLst>
          </p:cNvPr>
          <p:cNvSpPr/>
          <p:nvPr/>
        </p:nvSpPr>
        <p:spPr>
          <a:xfrm>
            <a:off x="11272857" y="4170963"/>
            <a:ext cx="831768" cy="831769"/>
          </a:xfrm>
          <a:prstGeom prst="rect">
            <a:avLst/>
          </a:prstGeom>
          <a:solidFill>
            <a:srgbClr val="F5155B"/>
          </a:solidFill>
          <a:ln>
            <a:solidFill>
              <a:srgbClr val="F51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10</a:t>
            </a:r>
            <a:endParaRPr kumimoji="1" lang="ja-JP" altLang="en-US" sz="3200" b="1" dirty="0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xmlns="" id="{479EEC78-EA69-4E9D-A457-EAA389F8EF3A}"/>
              </a:ext>
            </a:extLst>
          </p:cNvPr>
          <p:cNvSpPr/>
          <p:nvPr/>
        </p:nvSpPr>
        <p:spPr>
          <a:xfrm>
            <a:off x="1704010" y="4170963"/>
            <a:ext cx="831768" cy="831769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1</a:t>
            </a:r>
            <a:endParaRPr kumimoji="1" lang="ja-JP" altLang="en-US" sz="3200" b="1" dirty="0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xmlns="" id="{032EAF0C-9B2A-4AFB-B1B6-B9F6A4277C67}"/>
              </a:ext>
            </a:extLst>
          </p:cNvPr>
          <p:cNvSpPr/>
          <p:nvPr/>
        </p:nvSpPr>
        <p:spPr>
          <a:xfrm>
            <a:off x="640803" y="6406378"/>
            <a:ext cx="721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Detractor</a:t>
            </a:r>
          </a:p>
        </p:txBody>
      </p:sp>
      <p:sp>
        <p:nvSpPr>
          <p:cNvPr id="130" name="右中かっこ 129">
            <a:extLst>
              <a:ext uri="{FF2B5EF4-FFF2-40B4-BE49-F238E27FC236}">
                <a16:creationId xmlns:a16="http://schemas.microsoft.com/office/drawing/2014/main" xmlns="" id="{AED1F40C-7FED-414F-A50A-9AD14DE70C61}"/>
              </a:ext>
            </a:extLst>
          </p:cNvPr>
          <p:cNvSpPr/>
          <p:nvPr/>
        </p:nvSpPr>
        <p:spPr>
          <a:xfrm rot="5400000">
            <a:off x="4144333" y="2584177"/>
            <a:ext cx="203939" cy="72110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1" name="右中かっこ 130">
            <a:extLst>
              <a:ext uri="{FF2B5EF4-FFF2-40B4-BE49-F238E27FC236}">
                <a16:creationId xmlns:a16="http://schemas.microsoft.com/office/drawing/2014/main" xmlns="" id="{2899EA63-1274-488A-85BC-59B86BD07631}"/>
              </a:ext>
            </a:extLst>
          </p:cNvPr>
          <p:cNvSpPr/>
          <p:nvPr/>
        </p:nvSpPr>
        <p:spPr>
          <a:xfrm rot="5400000">
            <a:off x="8928031" y="5241464"/>
            <a:ext cx="203939" cy="18964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2" name="右中かっこ 131">
            <a:extLst>
              <a:ext uri="{FF2B5EF4-FFF2-40B4-BE49-F238E27FC236}">
                <a16:creationId xmlns:a16="http://schemas.microsoft.com/office/drawing/2014/main" xmlns="" id="{E5C470FE-77E6-4F08-9838-FAC6376FD68F}"/>
              </a:ext>
            </a:extLst>
          </p:cNvPr>
          <p:cNvSpPr/>
          <p:nvPr/>
        </p:nvSpPr>
        <p:spPr>
          <a:xfrm rot="5400000">
            <a:off x="11054438" y="5241464"/>
            <a:ext cx="203939" cy="18964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3200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xmlns="" id="{D9310398-700F-4B93-B052-1896F3374F3B}"/>
              </a:ext>
            </a:extLst>
          </p:cNvPr>
          <p:cNvSpPr/>
          <p:nvPr/>
        </p:nvSpPr>
        <p:spPr>
          <a:xfrm>
            <a:off x="8083244" y="6406378"/>
            <a:ext cx="189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Passive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xmlns="" id="{46E3F8E3-D5DE-4E0D-B2F9-D6F3CD7DE2B8}"/>
              </a:ext>
            </a:extLst>
          </p:cNvPr>
          <p:cNvSpPr/>
          <p:nvPr/>
        </p:nvSpPr>
        <p:spPr>
          <a:xfrm>
            <a:off x="9998952" y="6406378"/>
            <a:ext cx="234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Promoter</a:t>
            </a:r>
          </a:p>
        </p:txBody>
      </p:sp>
      <p:pic>
        <p:nvPicPr>
          <p:cNvPr id="147" name="図 146">
            <a:extLst>
              <a:ext uri="{FF2B5EF4-FFF2-40B4-BE49-F238E27FC236}">
                <a16:creationId xmlns:a16="http://schemas.microsoft.com/office/drawing/2014/main" xmlns="" id="{88428DBF-717F-43C3-916F-AEBA34FDD8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5096" y="5228245"/>
            <a:ext cx="626169" cy="626169"/>
          </a:xfrm>
          <a:prstGeom prst="rect">
            <a:avLst/>
          </a:prstGeom>
        </p:spPr>
      </p:pic>
      <p:pic>
        <p:nvPicPr>
          <p:cNvPr id="148" name="図 147">
            <a:extLst>
              <a:ext uri="{FF2B5EF4-FFF2-40B4-BE49-F238E27FC236}">
                <a16:creationId xmlns:a16="http://schemas.microsoft.com/office/drawing/2014/main" xmlns="" id="{92C31851-EEF4-454A-9A93-863BB229AF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88" y="5228245"/>
            <a:ext cx="626169" cy="626169"/>
          </a:xfrm>
          <a:prstGeom prst="rect">
            <a:avLst/>
          </a:prstGeom>
        </p:spPr>
      </p:pic>
      <p:pic>
        <p:nvPicPr>
          <p:cNvPr id="149" name="図 148">
            <a:extLst>
              <a:ext uri="{FF2B5EF4-FFF2-40B4-BE49-F238E27FC236}">
                <a16:creationId xmlns:a16="http://schemas.microsoft.com/office/drawing/2014/main" xmlns="" id="{FEBCE4E1-EDC0-42B4-AE54-5DA7E0B870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587" y="5228245"/>
            <a:ext cx="624590" cy="624590"/>
          </a:xfrm>
          <a:prstGeom prst="rect">
            <a:avLst/>
          </a:prstGeom>
        </p:spPr>
      </p:pic>
      <p:pic>
        <p:nvPicPr>
          <p:cNvPr id="150" name="図 149">
            <a:extLst>
              <a:ext uri="{FF2B5EF4-FFF2-40B4-BE49-F238E27FC236}">
                <a16:creationId xmlns:a16="http://schemas.microsoft.com/office/drawing/2014/main" xmlns="" id="{C093BB69-FCAC-4978-94E1-9124D922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078" y="5228245"/>
            <a:ext cx="624590" cy="624590"/>
          </a:xfrm>
          <a:prstGeom prst="rect">
            <a:avLst/>
          </a:prstGeom>
        </p:spPr>
      </p:pic>
      <p:pic>
        <p:nvPicPr>
          <p:cNvPr id="151" name="図 150">
            <a:extLst>
              <a:ext uri="{FF2B5EF4-FFF2-40B4-BE49-F238E27FC236}">
                <a16:creationId xmlns:a16="http://schemas.microsoft.com/office/drawing/2014/main" xmlns="" id="{613BF778-670C-4E16-9F5E-35DD01D217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142569" y="5368921"/>
            <a:ext cx="624590" cy="624590"/>
          </a:xfrm>
          <a:prstGeom prst="rect">
            <a:avLst/>
          </a:prstGeom>
        </p:spPr>
      </p:pic>
      <p:pic>
        <p:nvPicPr>
          <p:cNvPr id="152" name="図 151">
            <a:extLst>
              <a:ext uri="{FF2B5EF4-FFF2-40B4-BE49-F238E27FC236}">
                <a16:creationId xmlns:a16="http://schemas.microsoft.com/office/drawing/2014/main" xmlns="" id="{82872236-F695-49E0-AF6C-8FBA8F6F4E2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37515" y="5368921"/>
            <a:ext cx="624590" cy="624590"/>
          </a:xfrm>
          <a:prstGeom prst="rect">
            <a:avLst/>
          </a:prstGeom>
        </p:spPr>
      </p:pic>
      <p:pic>
        <p:nvPicPr>
          <p:cNvPr id="153" name="図 152">
            <a:extLst>
              <a:ext uri="{FF2B5EF4-FFF2-40B4-BE49-F238E27FC236}">
                <a16:creationId xmlns:a16="http://schemas.microsoft.com/office/drawing/2014/main" xmlns="" id="{AD1D65AF-00FA-4709-8010-53CD7B4048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805024" y="5368921"/>
            <a:ext cx="624590" cy="624590"/>
          </a:xfrm>
          <a:prstGeom prst="rect">
            <a:avLst/>
          </a:prstGeom>
        </p:spPr>
      </p:pic>
      <p:pic>
        <p:nvPicPr>
          <p:cNvPr id="154" name="図 153">
            <a:extLst>
              <a:ext uri="{FF2B5EF4-FFF2-40B4-BE49-F238E27FC236}">
                <a16:creationId xmlns:a16="http://schemas.microsoft.com/office/drawing/2014/main" xmlns="" id="{756677CD-F721-4955-BB76-EF210F92DB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872533" y="5368921"/>
            <a:ext cx="624590" cy="624590"/>
          </a:xfrm>
          <a:prstGeom prst="rect">
            <a:avLst/>
          </a:prstGeom>
        </p:spPr>
      </p:pic>
      <p:pic>
        <p:nvPicPr>
          <p:cNvPr id="155" name="図 154">
            <a:extLst>
              <a:ext uri="{FF2B5EF4-FFF2-40B4-BE49-F238E27FC236}">
                <a16:creationId xmlns:a16="http://schemas.microsoft.com/office/drawing/2014/main" xmlns="" id="{7ADCFE4D-C0C8-4109-AA89-E72DE5CFE4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940042" y="5368921"/>
            <a:ext cx="624590" cy="624590"/>
          </a:xfrm>
          <a:prstGeom prst="rect">
            <a:avLst/>
          </a:prstGeom>
        </p:spPr>
      </p:pic>
      <p:pic>
        <p:nvPicPr>
          <p:cNvPr id="156" name="図 155">
            <a:extLst>
              <a:ext uri="{FF2B5EF4-FFF2-40B4-BE49-F238E27FC236}">
                <a16:creationId xmlns:a16="http://schemas.microsoft.com/office/drawing/2014/main" xmlns="" id="{C9813641-CF91-4BBB-BBEF-A1720C8330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007551" y="5368921"/>
            <a:ext cx="624590" cy="624590"/>
          </a:xfrm>
          <a:prstGeom prst="rect">
            <a:avLst/>
          </a:prstGeom>
        </p:spPr>
      </p:pic>
      <p:pic>
        <p:nvPicPr>
          <p:cNvPr id="157" name="図 156">
            <a:extLst>
              <a:ext uri="{FF2B5EF4-FFF2-40B4-BE49-F238E27FC236}">
                <a16:creationId xmlns:a16="http://schemas.microsoft.com/office/drawing/2014/main" xmlns="" id="{2349F67A-16D9-4C84-BE8E-AD6167F1D3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075060" y="5368921"/>
            <a:ext cx="624590" cy="624590"/>
          </a:xfrm>
          <a:prstGeom prst="rect">
            <a:avLst/>
          </a:prstGeom>
        </p:spPr>
      </p:pic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xmlns="" id="{D834DCE7-D99E-48AA-934B-8371F07808CC}"/>
              </a:ext>
            </a:extLst>
          </p:cNvPr>
          <p:cNvCxnSpPr>
            <a:endCxn id="63" idx="0"/>
          </p:cNvCxnSpPr>
          <p:nvPr/>
        </p:nvCxnSpPr>
        <p:spPr>
          <a:xfrm>
            <a:off x="4246305" y="7052709"/>
            <a:ext cx="8428" cy="23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xmlns="" id="{B30C28AC-8BDA-449D-BAF8-87592FF3AD5E}"/>
              </a:ext>
            </a:extLst>
          </p:cNvPr>
          <p:cNvCxnSpPr>
            <a:endCxn id="64" idx="0"/>
          </p:cNvCxnSpPr>
          <p:nvPr/>
        </p:nvCxnSpPr>
        <p:spPr>
          <a:xfrm>
            <a:off x="9030731" y="7052709"/>
            <a:ext cx="0" cy="23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xmlns="" id="{F6FB912F-8504-4F62-88BE-3F65584970AF}"/>
              </a:ext>
            </a:extLst>
          </p:cNvPr>
          <p:cNvCxnSpPr>
            <a:endCxn id="65" idx="0"/>
          </p:cNvCxnSpPr>
          <p:nvPr/>
        </p:nvCxnSpPr>
        <p:spPr>
          <a:xfrm>
            <a:off x="11157140" y="7052709"/>
            <a:ext cx="8124" cy="23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xmlns="" id="{8E4F28EF-28A1-47F3-A367-4A2D63C43DC4}"/>
              </a:ext>
            </a:extLst>
          </p:cNvPr>
          <p:cNvSpPr/>
          <p:nvPr/>
        </p:nvSpPr>
        <p:spPr>
          <a:xfrm>
            <a:off x="1133718" y="7292319"/>
            <a:ext cx="624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20%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xmlns="" id="{13A1CFEF-B79C-4B9C-91B7-DE33F692F2F4}"/>
              </a:ext>
            </a:extLst>
          </p:cNvPr>
          <p:cNvSpPr/>
          <p:nvPr/>
        </p:nvSpPr>
        <p:spPr>
          <a:xfrm>
            <a:off x="8210562" y="7292319"/>
            <a:ext cx="164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35%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xmlns="" id="{E17EB8CA-DE3C-4DE0-BE79-D0B204E84D45}"/>
              </a:ext>
            </a:extLst>
          </p:cNvPr>
          <p:cNvSpPr/>
          <p:nvPr/>
        </p:nvSpPr>
        <p:spPr>
          <a:xfrm>
            <a:off x="10345096" y="7292319"/>
            <a:ext cx="164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45%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xmlns="" id="{04113F6B-4DBA-4CCC-82CC-9D2D73CCE9F4}"/>
              </a:ext>
            </a:extLst>
          </p:cNvPr>
          <p:cNvSpPr/>
          <p:nvPr/>
        </p:nvSpPr>
        <p:spPr>
          <a:xfrm>
            <a:off x="3598983" y="8559717"/>
            <a:ext cx="30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Promoter45%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xmlns="" id="{B9772B74-80E0-4E73-9C6D-9868A26CB2B0}"/>
              </a:ext>
            </a:extLst>
          </p:cNvPr>
          <p:cNvSpPr/>
          <p:nvPr/>
        </p:nvSpPr>
        <p:spPr>
          <a:xfrm>
            <a:off x="7152300" y="8559717"/>
            <a:ext cx="319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Detractor20%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5027107B-83DF-461C-A633-D8D5B9B0503D}"/>
              </a:ext>
            </a:extLst>
          </p:cNvPr>
          <p:cNvSpPr/>
          <p:nvPr/>
        </p:nvSpPr>
        <p:spPr>
          <a:xfrm>
            <a:off x="10470423" y="8489380"/>
            <a:ext cx="184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b="1" dirty="0">
                <a:solidFill>
                  <a:srgbClr val="E4007F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25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xmlns="" id="{50E28249-E9C9-4BFF-9752-5299EC1AA25F}"/>
              </a:ext>
            </a:extLst>
          </p:cNvPr>
          <p:cNvSpPr/>
          <p:nvPr/>
        </p:nvSpPr>
        <p:spPr>
          <a:xfrm>
            <a:off x="1106819" y="8489380"/>
            <a:ext cx="184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b="1" dirty="0">
                <a:solidFill>
                  <a:srgbClr val="E4007F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NPS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xmlns="" id="{EA3D4D74-9F37-4BEC-B2AF-8A2BE183D171}"/>
              </a:ext>
            </a:extLst>
          </p:cNvPr>
          <p:cNvSpPr/>
          <p:nvPr/>
        </p:nvSpPr>
        <p:spPr>
          <a:xfrm>
            <a:off x="2296014" y="8528940"/>
            <a:ext cx="1840680" cy="663053"/>
          </a:xfrm>
          <a:prstGeom prst="rect">
            <a:avLst/>
          </a:prstGeom>
        </p:spPr>
        <p:txBody>
          <a:bodyPr wrap="square" lIns="0" tIns="108000" rIns="0" bIns="0" anchor="ctr" anchorCtr="0">
            <a:spAutoFit/>
          </a:bodyPr>
          <a:lstStyle/>
          <a:p>
            <a:pPr algn="ctr" fontAlgn="ctr" latinLnBrk="1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＝</a:t>
            </a:r>
            <a:endParaRPr lang="en-US" altLang="ja-JP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xmlns="" id="{A04CB0B9-AE2D-4E6F-BE66-0A529C02DC71}"/>
              </a:ext>
            </a:extLst>
          </p:cNvPr>
          <p:cNvSpPr/>
          <p:nvPr/>
        </p:nvSpPr>
        <p:spPr>
          <a:xfrm>
            <a:off x="5998923" y="8528940"/>
            <a:ext cx="1840680" cy="663053"/>
          </a:xfrm>
          <a:prstGeom prst="rect">
            <a:avLst/>
          </a:prstGeom>
        </p:spPr>
        <p:txBody>
          <a:bodyPr wrap="square" lIns="0" tIns="108000" rIns="0" bIns="0" anchor="ctr" anchorCtr="0">
            <a:spAutoFit/>
          </a:bodyPr>
          <a:lstStyle/>
          <a:p>
            <a:pPr algn="ctr" fontAlgn="ctr" latinLnBrk="1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－</a:t>
            </a:r>
            <a:endParaRPr lang="en-US" altLang="ja-JP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xmlns="" id="{E76F98C8-0AAB-4FE2-BFBD-8D126036820E}"/>
              </a:ext>
            </a:extLst>
          </p:cNvPr>
          <p:cNvSpPr/>
          <p:nvPr/>
        </p:nvSpPr>
        <p:spPr>
          <a:xfrm>
            <a:off x="9625073" y="8528940"/>
            <a:ext cx="1840680" cy="663053"/>
          </a:xfrm>
          <a:prstGeom prst="rect">
            <a:avLst/>
          </a:prstGeom>
        </p:spPr>
        <p:txBody>
          <a:bodyPr wrap="square" lIns="0" tIns="108000" rIns="0" bIns="0" anchor="ctr" anchorCtr="0">
            <a:spAutoFit/>
          </a:bodyPr>
          <a:lstStyle/>
          <a:p>
            <a:pPr algn="ctr" fontAlgn="ctr" latinLnBrk="1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＝</a:t>
            </a:r>
            <a:endParaRPr lang="en-US" altLang="ja-JP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74" name="曲線コネクタ 84">
            <a:extLst>
              <a:ext uri="{FF2B5EF4-FFF2-40B4-BE49-F238E27FC236}">
                <a16:creationId xmlns:a16="http://schemas.microsoft.com/office/drawing/2014/main" xmlns="" id="{FF47C1B8-75C9-4B40-AD0B-21B71787374D}"/>
              </a:ext>
            </a:extLst>
          </p:cNvPr>
          <p:cNvCxnSpPr>
            <a:cxnSpLocks/>
            <a:endCxn id="66" idx="0"/>
          </p:cNvCxnSpPr>
          <p:nvPr/>
        </p:nvCxnSpPr>
        <p:spPr>
          <a:xfrm rot="10800000" flipV="1">
            <a:off x="5143715" y="7938649"/>
            <a:ext cx="6021557" cy="621068"/>
          </a:xfrm>
          <a:prstGeom prst="curvedConnector2">
            <a:avLst/>
          </a:prstGeom>
          <a:ln>
            <a:solidFill>
              <a:srgbClr val="0311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線コネクタ 85">
            <a:extLst>
              <a:ext uri="{FF2B5EF4-FFF2-40B4-BE49-F238E27FC236}">
                <a16:creationId xmlns:a16="http://schemas.microsoft.com/office/drawing/2014/main" xmlns="" id="{1D42DDD9-03E9-4E14-869E-80AAF10875BA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4718590" y="7938649"/>
            <a:ext cx="4030108" cy="621068"/>
          </a:xfrm>
          <a:prstGeom prst="curvedConnector2">
            <a:avLst/>
          </a:prstGeom>
          <a:ln>
            <a:solidFill>
              <a:srgbClr val="78A5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15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85800" y="3500244"/>
            <a:ext cx="1143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Analyze Customer Experience</a:t>
            </a:r>
            <a:endParaRPr kumimoji="1" lang="ja-JP" altLang="en-US" sz="4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33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アーチ 84"/>
          <p:cNvSpPr/>
          <p:nvPr/>
        </p:nvSpPr>
        <p:spPr>
          <a:xfrm rot="14782733">
            <a:off x="9628180" y="4752562"/>
            <a:ext cx="3092989" cy="1980168"/>
          </a:xfrm>
          <a:prstGeom prst="blockArc">
            <a:avLst>
              <a:gd name="adj1" fmla="val 10800000"/>
              <a:gd name="adj2" fmla="val 217691"/>
              <a:gd name="adj3" fmla="val 2960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77" name="グループ化 76"/>
          <p:cNvGrpSpPr/>
          <p:nvPr/>
        </p:nvGrpSpPr>
        <p:grpSpPr>
          <a:xfrm>
            <a:off x="4361266" y="3523079"/>
            <a:ext cx="4196383" cy="3092989"/>
            <a:chOff x="1279104" y="3960810"/>
            <a:chExt cx="4196383" cy="3092989"/>
          </a:xfrm>
          <a:solidFill>
            <a:schemeClr val="bg1">
              <a:lumMod val="85000"/>
            </a:schemeClr>
          </a:solidFill>
        </p:grpSpPr>
        <p:sp>
          <p:nvSpPr>
            <p:cNvPr id="78" name="アーチ 77"/>
            <p:cNvSpPr/>
            <p:nvPr/>
          </p:nvSpPr>
          <p:spPr>
            <a:xfrm rot="14782733">
              <a:off x="722693" y="4517221"/>
              <a:ext cx="3092989" cy="1980168"/>
            </a:xfrm>
            <a:prstGeom prst="blockArc">
              <a:avLst>
                <a:gd name="adj1" fmla="val 10800000"/>
                <a:gd name="adj2" fmla="val 217691"/>
                <a:gd name="adj3" fmla="val 29607"/>
              </a:avLst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アーチ 78"/>
            <p:cNvSpPr/>
            <p:nvPr/>
          </p:nvSpPr>
          <p:spPr>
            <a:xfrm rot="19120867">
              <a:off x="2382498" y="4907814"/>
              <a:ext cx="3092989" cy="1980168"/>
            </a:xfrm>
            <a:prstGeom prst="blockArc">
              <a:avLst>
                <a:gd name="adj1" fmla="val 10800000"/>
                <a:gd name="adj2" fmla="val 217691"/>
                <a:gd name="adj3" fmla="val 29607"/>
              </a:avLst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グループ化 79"/>
          <p:cNvGrpSpPr/>
          <p:nvPr/>
        </p:nvGrpSpPr>
        <p:grpSpPr>
          <a:xfrm>
            <a:off x="7234692" y="3577955"/>
            <a:ext cx="4196383" cy="3092989"/>
            <a:chOff x="1279104" y="3960810"/>
            <a:chExt cx="4196383" cy="3092989"/>
          </a:xfrm>
          <a:solidFill>
            <a:schemeClr val="bg1">
              <a:lumMod val="85000"/>
            </a:schemeClr>
          </a:solidFill>
        </p:grpSpPr>
        <p:sp>
          <p:nvSpPr>
            <p:cNvPr id="81" name="アーチ 80"/>
            <p:cNvSpPr/>
            <p:nvPr/>
          </p:nvSpPr>
          <p:spPr>
            <a:xfrm rot="14782733">
              <a:off x="722693" y="4517221"/>
              <a:ext cx="3092989" cy="1980168"/>
            </a:xfrm>
            <a:prstGeom prst="blockArc">
              <a:avLst>
                <a:gd name="adj1" fmla="val 10800000"/>
                <a:gd name="adj2" fmla="val 217691"/>
                <a:gd name="adj3" fmla="val 29607"/>
              </a:avLst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アーチ 81"/>
            <p:cNvSpPr/>
            <p:nvPr/>
          </p:nvSpPr>
          <p:spPr>
            <a:xfrm rot="19120867">
              <a:off x="2382498" y="4907814"/>
              <a:ext cx="3092989" cy="1980168"/>
            </a:xfrm>
            <a:prstGeom prst="blockArc">
              <a:avLst>
                <a:gd name="adj1" fmla="val 10800000"/>
                <a:gd name="adj2" fmla="val 217691"/>
                <a:gd name="adj3" fmla="val 29607"/>
              </a:avLst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1292263" y="3594151"/>
            <a:ext cx="4196383" cy="3092989"/>
            <a:chOff x="1279104" y="3960810"/>
            <a:chExt cx="4196383" cy="3092989"/>
          </a:xfrm>
          <a:solidFill>
            <a:schemeClr val="bg1">
              <a:lumMod val="85000"/>
            </a:schemeClr>
          </a:solidFill>
        </p:grpSpPr>
        <p:sp>
          <p:nvSpPr>
            <p:cNvPr id="70" name="アーチ 69"/>
            <p:cNvSpPr/>
            <p:nvPr/>
          </p:nvSpPr>
          <p:spPr>
            <a:xfrm rot="14782733">
              <a:off x="722693" y="4517221"/>
              <a:ext cx="3092989" cy="1980168"/>
            </a:xfrm>
            <a:prstGeom prst="blockArc">
              <a:avLst>
                <a:gd name="adj1" fmla="val 10800000"/>
                <a:gd name="adj2" fmla="val 217691"/>
                <a:gd name="adj3" fmla="val 29607"/>
              </a:avLst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アーチ 4"/>
            <p:cNvSpPr/>
            <p:nvPr/>
          </p:nvSpPr>
          <p:spPr>
            <a:xfrm rot="19120867">
              <a:off x="2382498" y="4907814"/>
              <a:ext cx="3092989" cy="1980168"/>
            </a:xfrm>
            <a:prstGeom prst="blockArc">
              <a:avLst>
                <a:gd name="adj1" fmla="val 10800000"/>
                <a:gd name="adj2" fmla="val 217691"/>
                <a:gd name="adj3" fmla="val 29607"/>
              </a:avLst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Make Customer Journey Map ( User Flow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CASE : Fashion store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0210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43263" y="223816"/>
            <a:ext cx="972577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To make Questionnaire</a:t>
            </a:r>
          </a:p>
        </p:txBody>
      </p:sp>
      <p:sp>
        <p:nvSpPr>
          <p:cNvPr id="42" name="正方形/長方形 41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5" name="Picture 6" descr="Business woman are sending email marketing by digital smart phone : ストックフォト">
            <a:extLst>
              <a:ext uri="{FF2B5EF4-FFF2-40B4-BE49-F238E27FC236}">
                <a16:creationId xmlns:a16="http://schemas.microsoft.com/office/drawing/2014/main" xmlns="" id="{854577F8-E4E5-456D-B9B3-37F49A298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47884" y="6493192"/>
            <a:ext cx="2332800" cy="23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xmlns="" id="{EB67E65D-471A-4E2E-A9DD-2F6F595E4E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36" y="3090246"/>
            <a:ext cx="2332800" cy="23328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xmlns="" id="{2CEFA1CE-E30D-4CE6-B4AA-A152851C68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9383" y="6493192"/>
            <a:ext cx="2332800" cy="2332800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xmlns="" id="{0B8BC093-6554-4AFB-8F1F-CC68219B40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0490" y="3090246"/>
            <a:ext cx="2332800" cy="2332800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xmlns="" id="{6B32B1EF-D16A-4925-BAF6-D9ADC7CAF82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5413" y="3090246"/>
            <a:ext cx="2332800" cy="2332800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xmlns="" id="{B5DA0810-2017-4D77-B89C-3DC930ED133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2127" y="6493192"/>
            <a:ext cx="2332800" cy="23328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6B7615AF-DB54-4231-97C4-614D3341093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189" y="6493192"/>
            <a:ext cx="2332800" cy="2332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xmlns="" id="{FFF9203D-8F9E-4784-B42A-FA168C7C457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568" y="3090246"/>
            <a:ext cx="2332800" cy="23328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50336" y="2675897"/>
            <a:ext cx="2340000" cy="419346"/>
          </a:xfrm>
          <a:prstGeom prst="rect">
            <a:avLst/>
          </a:prstGeom>
          <a:solidFill>
            <a:srgbClr val="00B0F0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PR</a:t>
            </a:r>
            <a:endParaRPr kumimoji="1" lang="ja-JP" altLang="en-US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164717" y="6081262"/>
            <a:ext cx="2340000" cy="419346"/>
          </a:xfrm>
          <a:prstGeom prst="rect">
            <a:avLst/>
          </a:prstGeom>
          <a:solidFill>
            <a:srgbClr val="218BD9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Visit</a:t>
            </a:r>
            <a:endParaRPr kumimoji="1" lang="ja-JP" altLang="en-US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3304546" y="2675897"/>
            <a:ext cx="2340000" cy="419346"/>
          </a:xfrm>
          <a:prstGeom prst="rect">
            <a:avLst/>
          </a:prstGeom>
          <a:solidFill>
            <a:srgbClr val="00B050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</a:t>
            </a:r>
            <a:r>
              <a:rPr kumimoji="1"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xplore</a:t>
            </a:r>
            <a:endParaRPr kumimoji="1" lang="ja-JP" altLang="en-US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4007219" y="6081262"/>
            <a:ext cx="2340000" cy="419346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Choise</a:t>
            </a:r>
            <a:endParaRPr kumimoji="1" lang="ja-JP" altLang="en-US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958756" y="2675897"/>
            <a:ext cx="2340000" cy="419346"/>
          </a:xfrm>
          <a:prstGeom prst="rect">
            <a:avLst/>
          </a:prstGeom>
          <a:solidFill>
            <a:srgbClr val="FFC000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Service</a:t>
            </a:r>
            <a:endParaRPr kumimoji="1" lang="ja-JP" altLang="en-US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6852127" y="6081262"/>
            <a:ext cx="2340000" cy="419346"/>
          </a:xfrm>
          <a:prstGeom prst="rect">
            <a:avLst/>
          </a:prstGeom>
          <a:solidFill>
            <a:srgbClr val="FF7C02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Use</a:t>
            </a:r>
            <a:endParaRPr kumimoji="1" lang="ja-JP" altLang="en-US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8612965" y="2675897"/>
            <a:ext cx="2340000" cy="419346"/>
          </a:xfrm>
          <a:prstGeom prst="rect">
            <a:avLst/>
          </a:prstGeom>
          <a:solidFill>
            <a:srgbClr val="E4007F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Support</a:t>
            </a:r>
            <a:endParaRPr kumimoji="1" lang="ja-JP" altLang="en-US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9647883" y="6081262"/>
            <a:ext cx="2340000" cy="419346"/>
          </a:xfrm>
          <a:prstGeom prst="rect">
            <a:avLst/>
          </a:prstGeom>
          <a:solidFill>
            <a:srgbClr val="920783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Mail</a:t>
            </a:r>
            <a:endParaRPr kumimoji="1" lang="ja-JP" altLang="en-US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57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xmlns="" id="{812FD96F-D8C3-45AA-BAB7-C6AC464F6971}"/>
              </a:ext>
            </a:extLst>
          </p:cNvPr>
          <p:cNvGrpSpPr/>
          <p:nvPr/>
        </p:nvGrpSpPr>
        <p:grpSpPr>
          <a:xfrm>
            <a:off x="202691" y="2109001"/>
            <a:ext cx="12389484" cy="5813828"/>
            <a:chOff x="640799" y="2099566"/>
            <a:chExt cx="11520001" cy="590096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xmlns="" id="{7F35D1DC-3431-4F6F-B60A-420BE90D7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99" y="2099566"/>
              <a:ext cx="11520000" cy="340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正方形/長方形 22"/>
            <p:cNvSpPr/>
            <p:nvPr/>
          </p:nvSpPr>
          <p:spPr>
            <a:xfrm>
              <a:off x="640800" y="2441928"/>
              <a:ext cx="11520000" cy="55586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lvl="2"/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60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NPS question and questions about </a:t>
            </a:r>
            <a:r>
              <a:rPr lang="en-US" altLang="ja-JP" sz="24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factors (from each CX).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To make it simple.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To make Questionnaire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1929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-2174590" y="3104954"/>
            <a:ext cx="640800" cy="653060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ja-JP" altLang="en-US" sz="1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2078336" y="4072791"/>
            <a:ext cx="640800" cy="2574461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1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Q2</a:t>
            </a:r>
            <a:endParaRPr lang="ja-JP" altLang="en-US" sz="1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854190" y="6726752"/>
            <a:ext cx="640800" cy="583525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1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Q3</a:t>
            </a:r>
            <a:endParaRPr lang="ja-JP" altLang="en-US" sz="1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xmlns="" id="{D2A8BA7C-42B9-4466-B831-1622C369D9E1}"/>
              </a:ext>
            </a:extLst>
          </p:cNvPr>
          <p:cNvSpPr/>
          <p:nvPr/>
        </p:nvSpPr>
        <p:spPr>
          <a:xfrm>
            <a:off x="206058" y="-417214"/>
            <a:ext cx="12389484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xmlns="" id="{5C475010-EE64-45DA-B478-5E8BE45CAF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633"/>
          <a:stretch/>
        </p:blipFill>
        <p:spPr>
          <a:xfrm>
            <a:off x="758843" y="2486836"/>
            <a:ext cx="11567130" cy="523262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A0B0F4B8-DE5A-4B02-B2F7-1409C9130A2B}"/>
              </a:ext>
            </a:extLst>
          </p:cNvPr>
          <p:cNvSpPr/>
          <p:nvPr/>
        </p:nvSpPr>
        <p:spPr>
          <a:xfrm>
            <a:off x="4261541" y="5323897"/>
            <a:ext cx="1606858" cy="8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非常に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マイナスに影響した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xmlns="" id="{9A2C3B89-CC93-48CD-B2F1-77C08C8020EF}"/>
              </a:ext>
            </a:extLst>
          </p:cNvPr>
          <p:cNvSpPr/>
          <p:nvPr/>
        </p:nvSpPr>
        <p:spPr>
          <a:xfrm>
            <a:off x="5842001" y="5323897"/>
            <a:ext cx="1606858" cy="8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やや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マイナスに影響した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xmlns="" id="{60606B70-C153-4087-A0BF-5B59EF111D51}"/>
              </a:ext>
            </a:extLst>
          </p:cNvPr>
          <p:cNvSpPr/>
          <p:nvPr/>
        </p:nvSpPr>
        <p:spPr>
          <a:xfrm>
            <a:off x="7422461" y="5323897"/>
            <a:ext cx="1606858" cy="8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影響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しなかった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xmlns="" id="{27DFAE06-5263-4EDE-B07C-8F303E46F100}"/>
              </a:ext>
            </a:extLst>
          </p:cNvPr>
          <p:cNvSpPr/>
          <p:nvPr/>
        </p:nvSpPr>
        <p:spPr>
          <a:xfrm>
            <a:off x="9002921" y="5323897"/>
            <a:ext cx="1606858" cy="8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やや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プラス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に影響した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xmlns="" id="{A09D8C9B-573F-4BEB-9BEE-514EFCD23ED3}"/>
              </a:ext>
            </a:extLst>
          </p:cNvPr>
          <p:cNvSpPr/>
          <p:nvPr/>
        </p:nvSpPr>
        <p:spPr>
          <a:xfrm>
            <a:off x="10583379" y="5323897"/>
            <a:ext cx="1606858" cy="8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非常に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プラス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に影響した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xmlns="" id="{96EAA6CD-84DD-42B6-86E7-90DE3FD46E8E}"/>
              </a:ext>
            </a:extLst>
          </p:cNvPr>
          <p:cNvSpPr txBox="1"/>
          <p:nvPr/>
        </p:nvSpPr>
        <p:spPr>
          <a:xfrm>
            <a:off x="4821619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xmlns="" id="{D7E59124-0204-4A92-9228-D0E77B03AD25}"/>
              </a:ext>
            </a:extLst>
          </p:cNvPr>
          <p:cNvSpPr txBox="1"/>
          <p:nvPr/>
        </p:nvSpPr>
        <p:spPr>
          <a:xfrm>
            <a:off x="6397433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xmlns="" id="{15429E88-30FB-4556-8883-D654A741A399}"/>
              </a:ext>
            </a:extLst>
          </p:cNvPr>
          <p:cNvSpPr txBox="1"/>
          <p:nvPr/>
        </p:nvSpPr>
        <p:spPr>
          <a:xfrm>
            <a:off x="7973247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18F75C9A-DC0A-4ACB-B1FC-0008DC3553EF}"/>
              </a:ext>
            </a:extLst>
          </p:cNvPr>
          <p:cNvSpPr txBox="1"/>
          <p:nvPr/>
        </p:nvSpPr>
        <p:spPr>
          <a:xfrm>
            <a:off x="9549061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xmlns="" id="{1ACB1E0D-96DC-40BD-9133-4CBB1BA59503}"/>
              </a:ext>
            </a:extLst>
          </p:cNvPr>
          <p:cNvSpPr txBox="1"/>
          <p:nvPr/>
        </p:nvSpPr>
        <p:spPr>
          <a:xfrm>
            <a:off x="11124875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xmlns="" id="{B41D657B-0EE5-46EA-8AD7-D5EBA2E594BB}"/>
              </a:ext>
            </a:extLst>
          </p:cNvPr>
          <p:cNvSpPr txBox="1"/>
          <p:nvPr/>
        </p:nvSpPr>
        <p:spPr>
          <a:xfrm>
            <a:off x="1708539" y="7523517"/>
            <a:ext cx="511679" cy="3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︙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xmlns="" id="{91FF595D-C6E8-4BB4-8F55-7C1260B070D3}"/>
              </a:ext>
            </a:extLst>
          </p:cNvPr>
          <p:cNvSpPr/>
          <p:nvPr/>
        </p:nvSpPr>
        <p:spPr>
          <a:xfrm>
            <a:off x="655094" y="8076029"/>
            <a:ext cx="11587182" cy="116058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889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xmlns="" id="{5C55E84E-DF14-411C-9826-EB6A120BB732}"/>
              </a:ext>
            </a:extLst>
          </p:cNvPr>
          <p:cNvSpPr/>
          <p:nvPr/>
        </p:nvSpPr>
        <p:spPr>
          <a:xfrm>
            <a:off x="1095153" y="8392271"/>
            <a:ext cx="10814284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dirty="0"/>
              <a:t>To measure each CX based on customer journey map.</a:t>
            </a:r>
            <a:endParaRPr lang="ja-JP" altLang="en-US" sz="2800" b="1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000FDE21-4412-4A2E-832F-B3505C2CA8BE}"/>
              </a:ext>
            </a:extLst>
          </p:cNvPr>
          <p:cNvSpPr txBox="1"/>
          <p:nvPr/>
        </p:nvSpPr>
        <p:spPr>
          <a:xfrm>
            <a:off x="1277655" y="2580344"/>
            <a:ext cx="10883145" cy="4193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fontAlgn="ctr" latinLnBrk="1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How likely would you recommend this service to your friends or family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？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xmlns="" id="{C908ED47-EF54-429F-ABFC-6AB61ECF6EF5}"/>
              </a:ext>
            </a:extLst>
          </p:cNvPr>
          <p:cNvSpPr txBox="1"/>
          <p:nvPr/>
        </p:nvSpPr>
        <p:spPr>
          <a:xfrm>
            <a:off x="1277655" y="4765222"/>
            <a:ext cx="10883145" cy="4193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fontAlgn="ctr" latinLnBrk="1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For each of the following statements, please choose the description closest to your own thoughts.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xmlns="" id="{21E0E1FA-D524-46A0-8E6F-478E9B851070}"/>
              </a:ext>
            </a:extLst>
          </p:cNvPr>
          <p:cNvSpPr txBox="1"/>
          <p:nvPr/>
        </p:nvSpPr>
        <p:spPr>
          <a:xfrm>
            <a:off x="4436281" y="5222959"/>
            <a:ext cx="1405720" cy="9644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 fontAlgn="ctr" latinLnBrk="1"/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Disagree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xmlns="" id="{1DA6946D-14D8-465E-B609-3EF0F49924F3}"/>
              </a:ext>
            </a:extLst>
          </p:cNvPr>
          <p:cNvSpPr txBox="1"/>
          <p:nvPr/>
        </p:nvSpPr>
        <p:spPr>
          <a:xfrm>
            <a:off x="6001498" y="5222959"/>
            <a:ext cx="1405720" cy="9644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defPPr>
              <a:defRPr lang="ja-JP"/>
            </a:defPPr>
            <a:lvl1pPr algn="ctr" fontAlgn="ctr" latinLnBrk="1">
              <a:defRPr sz="20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US" altLang="ja-JP" dirty="0"/>
              <a:t>Slightly</a:t>
            </a:r>
          </a:p>
          <a:p>
            <a:r>
              <a:rPr lang="en-US" altLang="ja-JP" dirty="0"/>
              <a:t>Disagree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xmlns="" id="{D57E5DA1-C3B0-4029-B8AA-57B46AD7C18B}"/>
              </a:ext>
            </a:extLst>
          </p:cNvPr>
          <p:cNvSpPr txBox="1"/>
          <p:nvPr/>
        </p:nvSpPr>
        <p:spPr>
          <a:xfrm>
            <a:off x="7566715" y="5222959"/>
            <a:ext cx="1405720" cy="9644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defPPr>
              <a:defRPr lang="ja-JP"/>
            </a:defPPr>
            <a:lvl1pPr algn="ctr" fontAlgn="ctr" latinLnBrk="1">
              <a:defRPr sz="20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US" altLang="ja-JP" dirty="0"/>
              <a:t>Neither </a:t>
            </a:r>
          </a:p>
          <a:p>
            <a:r>
              <a:rPr lang="en-US" altLang="ja-JP" dirty="0"/>
              <a:t>agree not disagree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xmlns="" id="{925064C7-0571-44F2-BFC8-95591F101F71}"/>
              </a:ext>
            </a:extLst>
          </p:cNvPr>
          <p:cNvSpPr txBox="1"/>
          <p:nvPr/>
        </p:nvSpPr>
        <p:spPr>
          <a:xfrm>
            <a:off x="9131932" y="5222959"/>
            <a:ext cx="1405720" cy="9644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defPPr>
              <a:defRPr lang="ja-JP"/>
            </a:defPPr>
            <a:lvl1pPr algn="ctr" fontAlgn="ctr" latinLnBrk="1">
              <a:defRPr sz="20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US" altLang="ja-JP" dirty="0"/>
              <a:t>Slightly</a:t>
            </a:r>
          </a:p>
          <a:p>
            <a:r>
              <a:rPr lang="en-US" altLang="ja-JP" dirty="0"/>
              <a:t>Agree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xmlns="" id="{EC1CBC36-61A1-4D69-BD0A-59C2CADE1605}"/>
              </a:ext>
            </a:extLst>
          </p:cNvPr>
          <p:cNvSpPr txBox="1"/>
          <p:nvPr/>
        </p:nvSpPr>
        <p:spPr>
          <a:xfrm>
            <a:off x="10697148" y="5222959"/>
            <a:ext cx="1405720" cy="9644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defPPr>
              <a:defRPr lang="ja-JP"/>
            </a:defPPr>
            <a:lvl1pPr algn="ctr" fontAlgn="ctr" latinLnBrk="1">
              <a:defRPr sz="20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US" altLang="ja-JP" dirty="0"/>
              <a:t>Agree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xmlns="" id="{2688BB67-BFC0-4543-BD47-7E514683E177}"/>
              </a:ext>
            </a:extLst>
          </p:cNvPr>
          <p:cNvSpPr txBox="1"/>
          <p:nvPr/>
        </p:nvSpPr>
        <p:spPr>
          <a:xfrm>
            <a:off x="758843" y="6441831"/>
            <a:ext cx="4062776" cy="4193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fontAlgn="ctr" latinLnBrk="1"/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Brand image from reputation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xmlns="" id="{733C3C53-284A-4C46-8B25-9B83D1B5DD23}"/>
              </a:ext>
            </a:extLst>
          </p:cNvPr>
          <p:cNvSpPr txBox="1"/>
          <p:nvPr/>
        </p:nvSpPr>
        <p:spPr>
          <a:xfrm>
            <a:off x="758843" y="7075416"/>
            <a:ext cx="4062776" cy="4193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fontAlgn="ctr" latinLnBrk="1"/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Campaign information</a:t>
            </a:r>
          </a:p>
        </p:txBody>
      </p:sp>
    </p:spTree>
    <p:extLst>
      <p:ext uri="{BB962C8B-B14F-4D97-AF65-F5344CB8AC3E}">
        <p14:creationId xmlns:p14="http://schemas.microsoft.com/office/powerpoint/2010/main" val="10395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xmlns="" id="{DC736EB9-4A09-46C1-87D7-7D732CB2CCA6}"/>
              </a:ext>
            </a:extLst>
          </p:cNvPr>
          <p:cNvGrpSpPr/>
          <p:nvPr/>
        </p:nvGrpSpPr>
        <p:grpSpPr>
          <a:xfrm>
            <a:off x="206059" y="2104953"/>
            <a:ext cx="12389484" cy="7203639"/>
            <a:chOff x="640799" y="2099566"/>
            <a:chExt cx="11520001" cy="6382673"/>
          </a:xfrm>
        </p:grpSpPr>
        <p:pic>
          <p:nvPicPr>
            <p:cNvPr id="44" name="図 43">
              <a:extLst>
                <a:ext uri="{FF2B5EF4-FFF2-40B4-BE49-F238E27FC236}">
                  <a16:creationId xmlns:a16="http://schemas.microsoft.com/office/drawing/2014/main" xmlns="" id="{018B4AC6-C653-440D-B75E-0F0BE0CC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99" y="2099566"/>
              <a:ext cx="11520000" cy="340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xmlns="" id="{9512FEE7-78AE-4157-BD8D-849BBC3FF6FB}"/>
                </a:ext>
              </a:extLst>
            </p:cNvPr>
            <p:cNvSpPr/>
            <p:nvPr/>
          </p:nvSpPr>
          <p:spPr>
            <a:xfrm>
              <a:off x="640800" y="2441927"/>
              <a:ext cx="11520000" cy="60403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lvl="2"/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xmlns="" id="{4C8232EB-8486-4110-9DF6-3C6DD476AAC4}"/>
              </a:ext>
            </a:extLst>
          </p:cNvPr>
          <p:cNvSpPr txBox="1"/>
          <p:nvPr/>
        </p:nvSpPr>
        <p:spPr>
          <a:xfrm>
            <a:off x="2823604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Access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xmlns="" id="{957E2D49-EA1D-4364-B8E0-007EEF7853B2}"/>
              </a:ext>
            </a:extLst>
          </p:cNvPr>
          <p:cNvSpPr txBox="1"/>
          <p:nvPr/>
        </p:nvSpPr>
        <p:spPr>
          <a:xfrm>
            <a:off x="3689941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Easy to find product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xmlns="" id="{3E4886D4-E3D6-4238-9985-9F765A4AF1FB}"/>
              </a:ext>
            </a:extLst>
          </p:cNvPr>
          <p:cNvSpPr txBox="1"/>
          <p:nvPr/>
        </p:nvSpPr>
        <p:spPr>
          <a:xfrm>
            <a:off x="4556278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Variety of product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300A2C03-DF6E-4873-9776-D5B19FB749C5}"/>
              </a:ext>
            </a:extLst>
          </p:cNvPr>
          <p:cNvSpPr txBox="1"/>
          <p:nvPr/>
        </p:nvSpPr>
        <p:spPr>
          <a:xfrm>
            <a:off x="5422615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Product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design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xmlns="" id="{120D655F-F6C8-46DE-A49E-770F1D7698DD}"/>
              </a:ext>
            </a:extLst>
          </p:cNvPr>
          <p:cNvSpPr txBox="1"/>
          <p:nvPr/>
        </p:nvSpPr>
        <p:spPr>
          <a:xfrm>
            <a:off x="628895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Price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xmlns="" id="{3D71387F-B251-412A-BC54-2B10E61D9823}"/>
              </a:ext>
            </a:extLst>
          </p:cNvPr>
          <p:cNvSpPr txBox="1"/>
          <p:nvPr/>
        </p:nvSpPr>
        <p:spPr>
          <a:xfrm>
            <a:off x="8021626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Service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xmlns="" id="{07D985D7-8AC2-4AB5-804A-1B5A6DDDD811}"/>
              </a:ext>
            </a:extLst>
          </p:cNvPr>
          <p:cNvSpPr txBox="1"/>
          <p:nvPr/>
        </p:nvSpPr>
        <p:spPr>
          <a:xfrm>
            <a:off x="8887963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Last long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xmlns="" id="{8C695893-512B-4D90-9474-4A9A7043E7E5}"/>
              </a:ext>
            </a:extLst>
          </p:cNvPr>
          <p:cNvSpPr txBox="1"/>
          <p:nvPr/>
        </p:nvSpPr>
        <p:spPr>
          <a:xfrm>
            <a:off x="975430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Easy to exchange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AE77D202-3CBB-4E30-84A0-4BF4B006BCFD}"/>
              </a:ext>
            </a:extLst>
          </p:cNvPr>
          <p:cNvSpPr txBox="1"/>
          <p:nvPr/>
        </p:nvSpPr>
        <p:spPr>
          <a:xfrm>
            <a:off x="1062063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Response to inquiries</a:t>
            </a:r>
            <a:endParaRPr lang="ja-JP" altLang="en-US" sz="12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xmlns="" id="{51231878-817F-4986-A3E0-25C98F1FD5A3}"/>
              </a:ext>
            </a:extLst>
          </p:cNvPr>
          <p:cNvSpPr txBox="1"/>
          <p:nvPr/>
        </p:nvSpPr>
        <p:spPr>
          <a:xfrm>
            <a:off x="1148697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mail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60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21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Calculate current status. Which factors are customer satisfied with?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 usually use regression.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1929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Analyze data</a:t>
            </a:r>
          </a:p>
        </p:txBody>
      </p:sp>
      <p:sp>
        <p:nvSpPr>
          <p:cNvPr id="50" name="円/楕円 36">
            <a:extLst>
              <a:ext uri="{FF2B5EF4-FFF2-40B4-BE49-F238E27FC236}">
                <a16:creationId xmlns:a16="http://schemas.microsoft.com/office/drawing/2014/main" xmlns="" id="{9AF96C1B-A47D-4F8A-82E0-9E0FA86F20AA}"/>
              </a:ext>
            </a:extLst>
          </p:cNvPr>
          <p:cNvSpPr/>
          <p:nvPr/>
        </p:nvSpPr>
        <p:spPr>
          <a:xfrm>
            <a:off x="9211662" y="2740520"/>
            <a:ext cx="239105" cy="239105"/>
          </a:xfrm>
          <a:prstGeom prst="ellipse">
            <a:avLst/>
          </a:prstGeom>
          <a:solidFill>
            <a:srgbClr val="F97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4283F7A5-001B-48C1-9519-69528F2E757D}"/>
              </a:ext>
            </a:extLst>
          </p:cNvPr>
          <p:cNvGrpSpPr/>
          <p:nvPr/>
        </p:nvGrpSpPr>
        <p:grpSpPr>
          <a:xfrm>
            <a:off x="233870" y="3843750"/>
            <a:ext cx="12116997" cy="5422272"/>
            <a:chOff x="307531" y="4080822"/>
            <a:chExt cx="11903475" cy="5326722"/>
          </a:xfrm>
        </p:grpSpPr>
        <p:pic>
          <p:nvPicPr>
            <p:cNvPr id="51" name="図 50">
              <a:extLst>
                <a:ext uri="{FF2B5EF4-FFF2-40B4-BE49-F238E27FC236}">
                  <a16:creationId xmlns:a16="http://schemas.microsoft.com/office/drawing/2014/main" xmlns="" id="{FF5DC593-3B6A-481B-90AC-8480F010F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531" y="4080822"/>
              <a:ext cx="8067047" cy="5326722"/>
            </a:xfrm>
            <a:prstGeom prst="rect">
              <a:avLst/>
            </a:prstGeom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xmlns="" id="{308C5F23-2CE8-4014-AC73-64B7291E8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30620" y="4271935"/>
              <a:ext cx="1758888" cy="4923131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xmlns="" id="{DF74A36E-9C62-42CA-8D1B-2F14F2971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5741" y="4234883"/>
              <a:ext cx="2215265" cy="5062050"/>
            </a:xfrm>
            <a:prstGeom prst="rect">
              <a:avLst/>
            </a:prstGeom>
          </p:spPr>
        </p:pic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6CF65E31-4C53-4F90-A08C-719DED0DC356}"/>
              </a:ext>
            </a:extLst>
          </p:cNvPr>
          <p:cNvSpPr/>
          <p:nvPr/>
        </p:nvSpPr>
        <p:spPr>
          <a:xfrm>
            <a:off x="509047" y="8960400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xmlns="" id="{B351F60E-7FB2-4D5B-8FBD-BED940C31955}"/>
              </a:ext>
            </a:extLst>
          </p:cNvPr>
          <p:cNvSpPr txBox="1"/>
          <p:nvPr/>
        </p:nvSpPr>
        <p:spPr>
          <a:xfrm>
            <a:off x="109093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Brand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xmlns="" id="{B8605D8B-7ED9-4D0A-8DA0-8515FB675CC0}"/>
              </a:ext>
            </a:extLst>
          </p:cNvPr>
          <p:cNvSpPr txBox="1"/>
          <p:nvPr/>
        </p:nvSpPr>
        <p:spPr>
          <a:xfrm>
            <a:off x="195726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Campaign information</a:t>
            </a:r>
            <a:endParaRPr lang="ja-JP" altLang="en-US" sz="12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xmlns="" id="{BBC25B97-BBF1-478A-BC90-B1814891B4EE}"/>
              </a:ext>
            </a:extLst>
          </p:cNvPr>
          <p:cNvSpPr txBox="1"/>
          <p:nvPr/>
        </p:nvSpPr>
        <p:spPr>
          <a:xfrm>
            <a:off x="7155289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Coupon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discount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1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xmlns="" id="{55EBD88D-644B-4C01-9B38-30E897976F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386" y="953131"/>
            <a:ext cx="12823986" cy="864806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6B118ED3-2CD5-430D-9310-4AE647F1FF7B}"/>
              </a:ext>
            </a:extLst>
          </p:cNvPr>
          <p:cNvSpPr/>
          <p:nvPr/>
        </p:nvSpPr>
        <p:spPr>
          <a:xfrm>
            <a:off x="688818" y="1319039"/>
            <a:ext cx="5338569" cy="7793964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About us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-859784" y="2998164"/>
            <a:ext cx="550822" cy="6282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/>
          </a:p>
        </p:txBody>
      </p:sp>
      <p:sp>
        <p:nvSpPr>
          <p:cNvPr id="15" name="正方形/長方形 14"/>
          <p:cNvSpPr/>
          <p:nvPr/>
        </p:nvSpPr>
        <p:spPr>
          <a:xfrm>
            <a:off x="-859784" y="1257047"/>
            <a:ext cx="550822" cy="1741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653812" y="3299974"/>
            <a:ext cx="184731" cy="461665"/>
          </a:xfrm>
          <a:prstGeom prst="rect">
            <a:avLst/>
          </a:prstGeom>
          <a:noFill/>
          <a:effectLst>
            <a:outerShdw blurRad="215900" dist="88900" dir="54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kumimoji="1" lang="ja-JP" altLang="en-US" sz="2400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688818" y="1493910"/>
            <a:ext cx="5317272" cy="59093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r>
              <a:rPr lang="en-US" altLang="ja-JP" sz="2400" b="1" dirty="0">
                <a:solidFill>
                  <a:srgbClr val="1D2088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Company</a:t>
            </a: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 Tech Inc.</a:t>
            </a:r>
          </a:p>
          <a:p>
            <a:endParaRPr lang="en-US" altLang="ja-JP" sz="2400" dirty="0">
              <a:solidFill>
                <a:srgbClr val="1D2088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400" b="1" dirty="0">
                <a:solidFill>
                  <a:srgbClr val="1D2088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Address</a:t>
            </a:r>
          </a:p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Hirakawa-cho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2-5-3</a:t>
            </a: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Chiyoda-</a:t>
            </a:r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ku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Tokyo</a:t>
            </a: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400" b="1" dirty="0">
                <a:solidFill>
                  <a:srgbClr val="1D2088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Business</a:t>
            </a: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Customer Experience management system “</a:t>
            </a:r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EmotionTech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”</a:t>
            </a: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Employee Experience management system “</a:t>
            </a:r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EmployeeTech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”</a:t>
            </a: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400" b="1" dirty="0" smtClean="0">
                <a:solidFill>
                  <a:srgbClr val="1D2088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Capital</a:t>
            </a:r>
            <a:endParaRPr lang="en-US" altLang="ja-JP" sz="2400" b="1" dirty="0">
              <a:solidFill>
                <a:srgbClr val="1D2088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600.226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(million, yen)</a:t>
            </a: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xmlns="" id="{23224C82-6105-44E5-8EA4-A51280977CC8}"/>
              </a:ext>
            </a:extLst>
          </p:cNvPr>
          <p:cNvSpPr/>
          <p:nvPr/>
        </p:nvSpPr>
        <p:spPr>
          <a:xfrm rot="2700000">
            <a:off x="6698108" y="4980358"/>
            <a:ext cx="1644094" cy="1580225"/>
          </a:xfrm>
          <a:prstGeom prst="rect">
            <a:avLst/>
          </a:prstGeom>
          <a:solidFill>
            <a:srgbClr val="F5155B"/>
          </a:soli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xmlns="" id="{33A35B55-4120-4C27-9836-DD272FD0E3AC}"/>
              </a:ext>
            </a:extLst>
          </p:cNvPr>
          <p:cNvSpPr/>
          <p:nvPr/>
        </p:nvSpPr>
        <p:spPr>
          <a:xfrm rot="2700000">
            <a:off x="8540034" y="3064563"/>
            <a:ext cx="1644094" cy="1580225"/>
          </a:xfrm>
          <a:prstGeom prst="rect">
            <a:avLst/>
          </a:prstGeom>
          <a:solidFill>
            <a:srgbClr val="5E3FA8"/>
          </a:soli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552AFB4E-91CB-4AA6-88DA-4BBCEE66D4B0}"/>
              </a:ext>
            </a:extLst>
          </p:cNvPr>
          <p:cNvSpPr/>
          <p:nvPr/>
        </p:nvSpPr>
        <p:spPr>
          <a:xfrm rot="2700000">
            <a:off x="10391508" y="4980359"/>
            <a:ext cx="1644094" cy="1580225"/>
          </a:xfrm>
          <a:prstGeom prst="rect">
            <a:avLst/>
          </a:prstGeom>
          <a:solidFill>
            <a:srgbClr val="FA3936"/>
          </a:soli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xmlns="" id="{37D1B7B4-2A79-407B-B6A2-26E5DA0D0BE9}"/>
              </a:ext>
            </a:extLst>
          </p:cNvPr>
          <p:cNvSpPr txBox="1"/>
          <p:nvPr/>
        </p:nvSpPr>
        <p:spPr>
          <a:xfrm>
            <a:off x="8328786" y="3356007"/>
            <a:ext cx="2066588" cy="83099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bg1"/>
                </a:solidFill>
              </a:rPr>
              <a:t>Company</a:t>
            </a:r>
          </a:p>
          <a:p>
            <a:pPr algn="ctr"/>
            <a:r>
              <a:rPr kumimoji="1" lang="en-US" altLang="ja-JP" sz="2400" b="1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xmlns="" id="{77279AA7-B24B-4684-811B-6D0B8CA5E4D7}"/>
              </a:ext>
            </a:extLst>
          </p:cNvPr>
          <p:cNvSpPr txBox="1"/>
          <p:nvPr/>
        </p:nvSpPr>
        <p:spPr>
          <a:xfrm>
            <a:off x="6328781" y="5317820"/>
            <a:ext cx="2381770" cy="83099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bg1"/>
                </a:solidFill>
              </a:rPr>
              <a:t>Employee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Engagement</a:t>
            </a:r>
            <a:endParaRPr kumimoji="1" lang="en-US" altLang="ja-JP" sz="2400" b="1" dirty="0">
              <a:solidFill>
                <a:schemeClr val="bg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xmlns="" id="{C5FC54F1-3E9E-489E-A3C5-7FB49C59B89A}"/>
              </a:ext>
            </a:extLst>
          </p:cNvPr>
          <p:cNvSpPr txBox="1"/>
          <p:nvPr/>
        </p:nvSpPr>
        <p:spPr>
          <a:xfrm>
            <a:off x="10193097" y="5313609"/>
            <a:ext cx="2040915" cy="83099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bg1"/>
                </a:solidFill>
              </a:rPr>
              <a:t>Customer</a:t>
            </a:r>
          </a:p>
          <a:p>
            <a:pPr algn="ctr"/>
            <a:r>
              <a:rPr kumimoji="1" lang="en-US" altLang="ja-JP" sz="2400" b="1" dirty="0">
                <a:solidFill>
                  <a:schemeClr val="bg1"/>
                </a:solidFill>
              </a:rPr>
              <a:t>Loyalty</a:t>
            </a:r>
          </a:p>
        </p:txBody>
      </p:sp>
      <p:sp>
        <p:nvSpPr>
          <p:cNvPr id="42" name="右矢印 25">
            <a:extLst>
              <a:ext uri="{FF2B5EF4-FFF2-40B4-BE49-F238E27FC236}">
                <a16:creationId xmlns:a16="http://schemas.microsoft.com/office/drawing/2014/main" xmlns="" id="{0844F8A1-E048-4D14-8F1C-BA429B68BA82}"/>
              </a:ext>
            </a:extLst>
          </p:cNvPr>
          <p:cNvSpPr/>
          <p:nvPr/>
        </p:nvSpPr>
        <p:spPr>
          <a:xfrm rot="18900000">
            <a:off x="8065912" y="4610056"/>
            <a:ext cx="758003" cy="318486"/>
          </a:xfrm>
          <a:prstGeom prst="rightArrow">
            <a:avLst>
              <a:gd name="adj1" fmla="val 50000"/>
              <a:gd name="adj2" fmla="val 87377"/>
            </a:avLst>
          </a:prstGeom>
          <a:gradFill flip="none" rotWithShape="1">
            <a:gsLst>
              <a:gs pos="0">
                <a:srgbClr val="F5155B"/>
              </a:gs>
              <a:gs pos="80000">
                <a:srgbClr val="5E3FA8"/>
              </a:gs>
            </a:gsLst>
            <a:lin ang="0" scaled="1"/>
            <a:tileRect/>
          </a:gra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/>
          </a:p>
        </p:txBody>
      </p:sp>
      <p:sp>
        <p:nvSpPr>
          <p:cNvPr id="43" name="右矢印 26">
            <a:extLst>
              <a:ext uri="{FF2B5EF4-FFF2-40B4-BE49-F238E27FC236}">
                <a16:creationId xmlns:a16="http://schemas.microsoft.com/office/drawing/2014/main" xmlns="" id="{FF5717C9-F7C6-4489-BF43-D0C826F6AD87}"/>
              </a:ext>
            </a:extLst>
          </p:cNvPr>
          <p:cNvSpPr/>
          <p:nvPr/>
        </p:nvSpPr>
        <p:spPr>
          <a:xfrm rot="2700000" flipH="1">
            <a:off x="9986573" y="4588699"/>
            <a:ext cx="758003" cy="318486"/>
          </a:xfrm>
          <a:prstGeom prst="rightArrow">
            <a:avLst>
              <a:gd name="adj1" fmla="val 50000"/>
              <a:gd name="adj2" fmla="val 87377"/>
            </a:avLst>
          </a:prstGeom>
          <a:gradFill flip="none" rotWithShape="1">
            <a:gsLst>
              <a:gs pos="0">
                <a:srgbClr val="FA3936"/>
              </a:gs>
              <a:gs pos="80000">
                <a:srgbClr val="5E3FA8"/>
              </a:gs>
            </a:gsLst>
            <a:lin ang="0" scaled="1"/>
            <a:tileRect/>
          </a:gra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/>
          </a:p>
        </p:txBody>
      </p:sp>
      <p:sp>
        <p:nvSpPr>
          <p:cNvPr id="44" name="矢印: 左右 43">
            <a:extLst>
              <a:ext uri="{FF2B5EF4-FFF2-40B4-BE49-F238E27FC236}">
                <a16:creationId xmlns:a16="http://schemas.microsoft.com/office/drawing/2014/main" xmlns="" id="{354F0FA8-0377-4560-AAF8-4779B0133A7B}"/>
              </a:ext>
            </a:extLst>
          </p:cNvPr>
          <p:cNvSpPr/>
          <p:nvPr/>
        </p:nvSpPr>
        <p:spPr>
          <a:xfrm>
            <a:off x="8783558" y="5601424"/>
            <a:ext cx="1215861" cy="321595"/>
          </a:xfrm>
          <a:prstGeom prst="leftRightArrow">
            <a:avLst>
              <a:gd name="adj1" fmla="val 50000"/>
              <a:gd name="adj2" fmla="val 76530"/>
            </a:avLst>
          </a:prstGeom>
          <a:gradFill flip="none" rotWithShape="1">
            <a:gsLst>
              <a:gs pos="50000">
                <a:srgbClr val="FDBFC9"/>
              </a:gs>
              <a:gs pos="30000">
                <a:srgbClr val="FA3936"/>
              </a:gs>
              <a:gs pos="70000">
                <a:srgbClr val="F5155B"/>
              </a:gs>
            </a:gsLst>
            <a:lin ang="13200000" scaled="0"/>
            <a:tileRect/>
          </a:gradFill>
          <a:ln>
            <a:noFill/>
          </a:ln>
          <a:effectLst>
            <a:outerShdw blurRad="215900" dist="127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FB5F3246-5409-4C76-8FDA-9AB462C4C498}"/>
              </a:ext>
            </a:extLst>
          </p:cNvPr>
          <p:cNvSpPr txBox="1"/>
          <p:nvPr/>
        </p:nvSpPr>
        <p:spPr>
          <a:xfrm>
            <a:off x="6112766" y="6968386"/>
            <a:ext cx="285532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err="1"/>
              <a:t>EmployeeTech</a:t>
            </a:r>
            <a:endParaRPr kumimoji="1" lang="ja-JP" altLang="en-US" sz="2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1D38619C-2732-4F1D-8029-ED8D5BAEF25A}"/>
              </a:ext>
            </a:extLst>
          </p:cNvPr>
          <p:cNvSpPr txBox="1"/>
          <p:nvPr/>
        </p:nvSpPr>
        <p:spPr>
          <a:xfrm>
            <a:off x="9827355" y="6930951"/>
            <a:ext cx="268766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err="1"/>
              <a:t>EmotionTech</a:t>
            </a:r>
            <a:endParaRPr kumimoji="1" lang="ja-JP" altLang="en-US" sz="2400" b="1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A422F627-7646-41D6-AF11-1F7F204BBADD}"/>
              </a:ext>
            </a:extLst>
          </p:cNvPr>
          <p:cNvSpPr/>
          <p:nvPr/>
        </p:nvSpPr>
        <p:spPr>
          <a:xfrm>
            <a:off x="13313044" y="2732468"/>
            <a:ext cx="1208868" cy="1029171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xmlns="" id="{D75B45FC-CFE7-4034-8406-E6B4B52E6949}"/>
              </a:ext>
            </a:extLst>
          </p:cNvPr>
          <p:cNvSpPr/>
          <p:nvPr/>
        </p:nvSpPr>
        <p:spPr>
          <a:xfrm>
            <a:off x="13522192" y="3147572"/>
            <a:ext cx="1208868" cy="1029171"/>
          </a:xfrm>
          <a:prstGeom prst="rect">
            <a:avLst/>
          </a:prstGeom>
          <a:solidFill>
            <a:srgbClr val="F51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xmlns="" id="{03DDBAF4-D6AA-424F-8134-A3737E93B9E7}"/>
              </a:ext>
            </a:extLst>
          </p:cNvPr>
          <p:cNvSpPr/>
          <p:nvPr/>
        </p:nvSpPr>
        <p:spPr>
          <a:xfrm>
            <a:off x="13716559" y="3662158"/>
            <a:ext cx="1208868" cy="1029171"/>
          </a:xfrm>
          <a:prstGeom prst="rect">
            <a:avLst/>
          </a:prstGeom>
          <a:solidFill>
            <a:srgbClr val="FA3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562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735310E9-2FD9-48AA-B200-FBAC9181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should we analyze data?</a:t>
            </a:r>
            <a:endParaRPr kumimoji="1" lang="ja-JP" altLang="en-US" dirty="0"/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xmlns="" id="{A192F4E4-FFA8-4B4B-8D59-3053AACF9F69}"/>
              </a:ext>
            </a:extLst>
          </p:cNvPr>
          <p:cNvGrpSpPr/>
          <p:nvPr/>
        </p:nvGrpSpPr>
        <p:grpSpPr>
          <a:xfrm>
            <a:off x="8744483" y="4562636"/>
            <a:ext cx="2959905" cy="1996021"/>
            <a:chOff x="8024557" y="2571138"/>
            <a:chExt cx="4279103" cy="2885626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xmlns="" id="{1C23CA24-C19C-4646-90B0-B9F07E61F210}"/>
                </a:ext>
              </a:extLst>
            </p:cNvPr>
            <p:cNvGrpSpPr/>
            <p:nvPr/>
          </p:nvGrpSpPr>
          <p:grpSpPr>
            <a:xfrm>
              <a:off x="8267116" y="2889319"/>
              <a:ext cx="4036544" cy="2567445"/>
              <a:chOff x="6522978" y="1464789"/>
              <a:chExt cx="5032479" cy="3200910"/>
            </a:xfrm>
          </p:grpSpPr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xmlns="" id="{746E238C-7CFB-4DB6-AE11-D0A6EC18F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17768" y="1464789"/>
                <a:ext cx="2729820" cy="2729820"/>
              </a:xfrm>
              <a:prstGeom prst="rect">
                <a:avLst/>
              </a:prstGeom>
            </p:spPr>
          </p:pic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xmlns="" id="{502A33E0-052F-4384-A1B8-61FA1685D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2827" y="2645589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xmlns="" id="{7C2EEE07-157B-4551-9BE9-0A5B7A251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19457" y="2434275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xmlns="" id="{3BCF134D-7995-4AFA-8271-C2D8D2843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2978" y="2478400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xmlns="" id="{1CC07E50-25A8-4C47-8246-E87A7E505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5428" y="2829699"/>
                <a:ext cx="1836000" cy="1836000"/>
              </a:xfrm>
              <a:prstGeom prst="rect">
                <a:avLst/>
              </a:prstGeom>
            </p:spPr>
          </p:pic>
        </p:grp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xmlns="" id="{A0CC4153-3372-4236-93CB-5D543469A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6301" y="2910595"/>
              <a:ext cx="791740" cy="791740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xmlns="" id="{DEB0BB69-6B5D-4BBD-B14F-DD0A2B245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019170" y="2571138"/>
              <a:ext cx="791740" cy="79174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xmlns="" id="{1A34D7CF-5DA4-46A1-B8F2-3979D63E8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04439" y="3807622"/>
              <a:ext cx="264791" cy="32937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xmlns="" id="{AA4A5839-8F56-4BEA-AB78-16492B916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4557" y="4355359"/>
              <a:ext cx="264791" cy="329370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xmlns="" id="{A220F6DE-ECB6-4353-B54E-47CB6DC5C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38869" y="4144176"/>
              <a:ext cx="264791" cy="32937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xmlns="" id="{AACD28E8-0831-4538-9A11-F6CF2FEEC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96350" y="3576189"/>
              <a:ext cx="264791" cy="329370"/>
            </a:xfrm>
            <a:prstGeom prst="rect">
              <a:avLst/>
            </a:prstGeom>
          </p:spPr>
        </p:pic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xmlns="" id="{3E1C3606-6194-4E73-A68B-2BE96FFEC1EC}"/>
              </a:ext>
            </a:extLst>
          </p:cNvPr>
          <p:cNvGrpSpPr/>
          <p:nvPr/>
        </p:nvGrpSpPr>
        <p:grpSpPr>
          <a:xfrm>
            <a:off x="1552686" y="4589724"/>
            <a:ext cx="2350828" cy="1900563"/>
            <a:chOff x="758576" y="2551647"/>
            <a:chExt cx="3588523" cy="2901197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xmlns="" id="{3137E7EF-5E52-49CF-A901-92FC4E9AA01F}"/>
                </a:ext>
              </a:extLst>
            </p:cNvPr>
            <p:cNvGrpSpPr/>
            <p:nvPr/>
          </p:nvGrpSpPr>
          <p:grpSpPr>
            <a:xfrm>
              <a:off x="758576" y="3105101"/>
              <a:ext cx="3588523" cy="2347743"/>
              <a:chOff x="758576" y="3105101"/>
              <a:chExt cx="5277627" cy="3452817"/>
            </a:xfrm>
          </p:grpSpPr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xmlns="" id="{70662A03-FD9A-48F0-8D0E-10798237C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90815" y="3105101"/>
                <a:ext cx="2971378" cy="2971378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xmlns="" id="{8D8D72BD-1DD3-4B18-A127-9C9EC1712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00203" y="4351833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xmlns="" id="{4A736610-A015-4ABB-BFA2-37035580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48326" y="4721918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xmlns="" id="{5F53DB4C-824F-4AFC-93AB-782D2298D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43524" y="4647053"/>
                <a:ext cx="1836000" cy="1836000"/>
              </a:xfrm>
              <a:prstGeom prst="rect">
                <a:avLst/>
              </a:prstGeom>
            </p:spPr>
          </p:pic>
          <p:pic>
            <p:nvPicPr>
              <p:cNvPr id="20" name="図 19">
                <a:extLst>
                  <a:ext uri="{FF2B5EF4-FFF2-40B4-BE49-F238E27FC236}">
                    <a16:creationId xmlns:a16="http://schemas.microsoft.com/office/drawing/2014/main" xmlns="" id="{4DAF4E47-2CF1-4B56-8049-C19AF1DD0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576" y="4481589"/>
                <a:ext cx="1836000" cy="1836000"/>
              </a:xfrm>
              <a:prstGeom prst="rect">
                <a:avLst/>
              </a:prstGeom>
            </p:spPr>
          </p:pic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xmlns="" id="{AC405036-0241-41CB-A366-290B847AE42E}"/>
                </a:ext>
              </a:extLst>
            </p:cNvPr>
            <p:cNvGrpSpPr/>
            <p:nvPr/>
          </p:nvGrpSpPr>
          <p:grpSpPr>
            <a:xfrm>
              <a:off x="914400" y="2551647"/>
              <a:ext cx="3231580" cy="1095804"/>
              <a:chOff x="914400" y="2290194"/>
              <a:chExt cx="3231580" cy="1357257"/>
            </a:xfrm>
          </p:grpSpPr>
          <p:sp>
            <p:nvSpPr>
              <p:cNvPr id="34" name="四角形: 角を丸くする 33">
                <a:extLst>
                  <a:ext uri="{FF2B5EF4-FFF2-40B4-BE49-F238E27FC236}">
                    <a16:creationId xmlns:a16="http://schemas.microsoft.com/office/drawing/2014/main" xmlns="" id="{E766F895-2E1A-44EF-8191-8F714B1C258E}"/>
                  </a:ext>
                </a:extLst>
              </p:cNvPr>
              <p:cNvSpPr/>
              <p:nvPr/>
            </p:nvSpPr>
            <p:spPr>
              <a:xfrm>
                <a:off x="914400" y="2290194"/>
                <a:ext cx="72000" cy="135725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xmlns="" id="{78FE2883-A6B2-47FF-AB63-4CACB6F01BDE}"/>
                  </a:ext>
                </a:extLst>
              </p:cNvPr>
              <p:cNvSpPr/>
              <p:nvPr/>
            </p:nvSpPr>
            <p:spPr>
              <a:xfrm>
                <a:off x="1365769" y="2290194"/>
                <a:ext cx="72000" cy="756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四角形: 角を丸くする 35">
                <a:extLst>
                  <a:ext uri="{FF2B5EF4-FFF2-40B4-BE49-F238E27FC236}">
                    <a16:creationId xmlns:a16="http://schemas.microsoft.com/office/drawing/2014/main" xmlns="" id="{EE84DAAC-C6C3-4291-96A8-BBCFB2F7D902}"/>
                  </a:ext>
                </a:extLst>
              </p:cNvPr>
              <p:cNvSpPr/>
              <p:nvPr/>
            </p:nvSpPr>
            <p:spPr>
              <a:xfrm>
                <a:off x="1817138" y="2290194"/>
                <a:ext cx="72000" cy="108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四角形: 角を丸くする 36">
                <a:extLst>
                  <a:ext uri="{FF2B5EF4-FFF2-40B4-BE49-F238E27FC236}">
                    <a16:creationId xmlns:a16="http://schemas.microsoft.com/office/drawing/2014/main" xmlns="" id="{8727762D-CEC5-4D44-AB9D-255300354077}"/>
                  </a:ext>
                </a:extLst>
              </p:cNvPr>
              <p:cNvSpPr/>
              <p:nvPr/>
            </p:nvSpPr>
            <p:spPr>
              <a:xfrm>
                <a:off x="2268507" y="2290194"/>
                <a:ext cx="72000" cy="576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xmlns="" id="{662999BA-292B-4E73-A1C0-A1066819F25D}"/>
                  </a:ext>
                </a:extLst>
              </p:cNvPr>
              <p:cNvSpPr/>
              <p:nvPr/>
            </p:nvSpPr>
            <p:spPr>
              <a:xfrm>
                <a:off x="2719876" y="2290194"/>
                <a:ext cx="72000" cy="684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四角形: 角を丸くする 38">
                <a:extLst>
                  <a:ext uri="{FF2B5EF4-FFF2-40B4-BE49-F238E27FC236}">
                    <a16:creationId xmlns:a16="http://schemas.microsoft.com/office/drawing/2014/main" xmlns="" id="{D1B733CE-F6BE-4108-A2AF-C1512D441E3E}"/>
                  </a:ext>
                </a:extLst>
              </p:cNvPr>
              <p:cNvSpPr/>
              <p:nvPr/>
            </p:nvSpPr>
            <p:spPr>
              <a:xfrm>
                <a:off x="3171245" y="2290194"/>
                <a:ext cx="72000" cy="79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四角形: 角を丸くする 39">
                <a:extLst>
                  <a:ext uri="{FF2B5EF4-FFF2-40B4-BE49-F238E27FC236}">
                    <a16:creationId xmlns:a16="http://schemas.microsoft.com/office/drawing/2014/main" xmlns="" id="{9BF2D33C-D57B-4FE2-A4AA-E21983FE9FA8}"/>
                  </a:ext>
                </a:extLst>
              </p:cNvPr>
              <p:cNvSpPr/>
              <p:nvPr/>
            </p:nvSpPr>
            <p:spPr>
              <a:xfrm>
                <a:off x="3622614" y="2290194"/>
                <a:ext cx="72000" cy="648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xmlns="" id="{07F113CB-A425-49C3-95B2-CEDE234F9413}"/>
                  </a:ext>
                </a:extLst>
              </p:cNvPr>
              <p:cNvSpPr/>
              <p:nvPr/>
            </p:nvSpPr>
            <p:spPr>
              <a:xfrm>
                <a:off x="4073980" y="2290194"/>
                <a:ext cx="72000" cy="135725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pic>
        <p:nvPicPr>
          <p:cNvPr id="45" name="図 44">
            <a:extLst>
              <a:ext uri="{FF2B5EF4-FFF2-40B4-BE49-F238E27FC236}">
                <a16:creationId xmlns:a16="http://schemas.microsoft.com/office/drawing/2014/main" xmlns="" id="{0F35AAD5-422B-41B3-B9CA-5EF821A6E3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124" y="3943788"/>
            <a:ext cx="3807269" cy="2728893"/>
          </a:xfrm>
          <a:prstGeom prst="rect">
            <a:avLst/>
          </a:prstGeom>
        </p:spPr>
      </p:pic>
      <p:sp>
        <p:nvSpPr>
          <p:cNvPr id="48" name="思考の吹き出し: 雲形 47">
            <a:extLst>
              <a:ext uri="{FF2B5EF4-FFF2-40B4-BE49-F238E27FC236}">
                <a16:creationId xmlns:a16="http://schemas.microsoft.com/office/drawing/2014/main" xmlns="" id="{E15352A4-C410-4066-A74E-4ABBE9F1D419}"/>
              </a:ext>
            </a:extLst>
          </p:cNvPr>
          <p:cNvSpPr/>
          <p:nvPr/>
        </p:nvSpPr>
        <p:spPr>
          <a:xfrm>
            <a:off x="2679945" y="6659851"/>
            <a:ext cx="7195503" cy="2461923"/>
          </a:xfrm>
          <a:prstGeom prst="cloudCallout">
            <a:avLst>
              <a:gd name="adj1" fmla="val 2239"/>
              <a:gd name="adj2" fmla="val -84281"/>
            </a:avLst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ja-JP" sz="3200" b="1" dirty="0">
                <a:solidFill>
                  <a:schemeClr val="tx1"/>
                </a:solidFill>
              </a:rPr>
              <a:t>W</a:t>
            </a:r>
            <a:r>
              <a:rPr kumimoji="1" lang="en-US" altLang="ja-JP" sz="3200" b="1" dirty="0">
                <a:solidFill>
                  <a:schemeClr val="tx1"/>
                </a:solidFill>
              </a:rPr>
              <a:t>hich factors have impact to</a:t>
            </a:r>
          </a:p>
          <a:p>
            <a:pPr algn="ctr"/>
            <a:r>
              <a:rPr kumimoji="1" lang="en-US" altLang="ja-JP" sz="3200" b="1" dirty="0">
                <a:solidFill>
                  <a:schemeClr val="tx1"/>
                </a:solidFill>
              </a:rPr>
              <a:t>these </a:t>
            </a:r>
            <a:r>
              <a:rPr lang="en-US" altLang="ja-JP" sz="3200" b="1" dirty="0">
                <a:solidFill>
                  <a:schemeClr val="tx1"/>
                </a:solidFill>
              </a:rPr>
              <a:t>2</a:t>
            </a:r>
            <a:r>
              <a:rPr kumimoji="1" lang="en-US" altLang="ja-JP" sz="3200" b="1" dirty="0">
                <a:solidFill>
                  <a:schemeClr val="tx1"/>
                </a:solidFill>
              </a:rPr>
              <a:t> groups?</a:t>
            </a:r>
            <a:endParaRPr kumimoji="1"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xmlns="" id="{F279C788-E615-4988-A94C-18063D65C4AD}"/>
              </a:ext>
            </a:extLst>
          </p:cNvPr>
          <p:cNvSpPr txBox="1"/>
          <p:nvPr/>
        </p:nvSpPr>
        <p:spPr>
          <a:xfrm>
            <a:off x="8024557" y="2593869"/>
            <a:ext cx="402989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NPS is</a:t>
            </a:r>
          </a:p>
          <a:p>
            <a:pPr algn="ctr"/>
            <a:r>
              <a:rPr lang="en-US" altLang="ja-JP" sz="4000" b="1" dirty="0">
                <a:solidFill>
                  <a:srgbClr val="9800FF"/>
                </a:solidFill>
              </a:rPr>
              <a:t>High</a:t>
            </a:r>
            <a:endParaRPr kumimoji="1" lang="ja-JP" altLang="en-US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xmlns="" id="{25455C55-51EE-4C6D-9BF6-E9BBB6DFA0B2}"/>
              </a:ext>
            </a:extLst>
          </p:cNvPr>
          <p:cNvSpPr txBox="1"/>
          <p:nvPr/>
        </p:nvSpPr>
        <p:spPr>
          <a:xfrm>
            <a:off x="792163" y="2593869"/>
            <a:ext cx="402989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NPS</a:t>
            </a:r>
            <a:r>
              <a:rPr lang="ja-JP" altLang="en-US" dirty="0"/>
              <a:t> </a:t>
            </a:r>
            <a:r>
              <a:rPr lang="en-US" altLang="ja-JP" dirty="0"/>
              <a:t>is</a:t>
            </a:r>
            <a:endParaRPr kumimoji="1" lang="en-US" altLang="ja-JP" dirty="0"/>
          </a:p>
          <a:p>
            <a:pPr algn="ctr"/>
            <a:r>
              <a:rPr lang="en-US" altLang="ja-JP" sz="4000" b="1" dirty="0">
                <a:solidFill>
                  <a:srgbClr val="002794"/>
                </a:solidFill>
              </a:rPr>
              <a:t>Low</a:t>
            </a:r>
            <a:endParaRPr kumimoji="1" lang="ja-JP" altLang="en-US" dirty="0"/>
          </a:p>
        </p:txBody>
      </p:sp>
      <p:sp>
        <p:nvSpPr>
          <p:cNvPr id="54" name="角丸四角形吹き出し 40">
            <a:extLst>
              <a:ext uri="{FF2B5EF4-FFF2-40B4-BE49-F238E27FC236}">
                <a16:creationId xmlns:a16="http://schemas.microsoft.com/office/drawing/2014/main" xmlns="" id="{5DFAB603-512B-4908-A369-C9636822B846}"/>
              </a:ext>
            </a:extLst>
          </p:cNvPr>
          <p:cNvSpPr/>
          <p:nvPr/>
        </p:nvSpPr>
        <p:spPr>
          <a:xfrm>
            <a:off x="8712804" y="3943788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9</a:t>
            </a:r>
            <a:endParaRPr lang="ja-JP" altLang="en-US" sz="2800" b="1" dirty="0"/>
          </a:p>
        </p:txBody>
      </p:sp>
      <p:sp>
        <p:nvSpPr>
          <p:cNvPr id="57" name="角丸四角形吹き出し 40">
            <a:extLst>
              <a:ext uri="{FF2B5EF4-FFF2-40B4-BE49-F238E27FC236}">
                <a16:creationId xmlns:a16="http://schemas.microsoft.com/office/drawing/2014/main" xmlns="" id="{4A515C64-A541-4D43-8EF4-92DBE94EFFC1}"/>
              </a:ext>
            </a:extLst>
          </p:cNvPr>
          <p:cNvSpPr/>
          <p:nvPr/>
        </p:nvSpPr>
        <p:spPr>
          <a:xfrm>
            <a:off x="9649080" y="4119247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10</a:t>
            </a:r>
            <a:endParaRPr lang="ja-JP" altLang="en-US" sz="2800" b="1" dirty="0"/>
          </a:p>
        </p:txBody>
      </p:sp>
      <p:sp>
        <p:nvSpPr>
          <p:cNvPr id="58" name="角丸四角形吹き出し 40">
            <a:extLst>
              <a:ext uri="{FF2B5EF4-FFF2-40B4-BE49-F238E27FC236}">
                <a16:creationId xmlns:a16="http://schemas.microsoft.com/office/drawing/2014/main" xmlns="" id="{7C96D06C-BB55-4FDA-8169-8ED92D607FA7}"/>
              </a:ext>
            </a:extLst>
          </p:cNvPr>
          <p:cNvSpPr/>
          <p:nvPr/>
        </p:nvSpPr>
        <p:spPr>
          <a:xfrm>
            <a:off x="10703141" y="3893858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10</a:t>
            </a:r>
            <a:endParaRPr lang="ja-JP" altLang="en-US" sz="2800" b="1" dirty="0"/>
          </a:p>
        </p:txBody>
      </p:sp>
      <p:sp>
        <p:nvSpPr>
          <p:cNvPr id="59" name="角丸四角形吹き出し 40">
            <a:extLst>
              <a:ext uri="{FF2B5EF4-FFF2-40B4-BE49-F238E27FC236}">
                <a16:creationId xmlns:a16="http://schemas.microsoft.com/office/drawing/2014/main" xmlns="" id="{129002D3-F4A9-409D-AD18-BCFDA9341054}"/>
              </a:ext>
            </a:extLst>
          </p:cNvPr>
          <p:cNvSpPr/>
          <p:nvPr/>
        </p:nvSpPr>
        <p:spPr>
          <a:xfrm>
            <a:off x="1336105" y="3951599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2</a:t>
            </a:r>
            <a:endParaRPr lang="ja-JP" altLang="en-US" sz="2800" b="1" dirty="0"/>
          </a:p>
        </p:txBody>
      </p:sp>
      <p:sp>
        <p:nvSpPr>
          <p:cNvPr id="60" name="角丸四角形吹き出し 40">
            <a:extLst>
              <a:ext uri="{FF2B5EF4-FFF2-40B4-BE49-F238E27FC236}">
                <a16:creationId xmlns:a16="http://schemas.microsoft.com/office/drawing/2014/main" xmlns="" id="{DAC0D288-C771-4854-8FB2-1B066BD5B549}"/>
              </a:ext>
            </a:extLst>
          </p:cNvPr>
          <p:cNvSpPr/>
          <p:nvPr/>
        </p:nvSpPr>
        <p:spPr>
          <a:xfrm>
            <a:off x="2272381" y="4127058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1</a:t>
            </a:r>
            <a:endParaRPr lang="ja-JP" altLang="en-US" sz="2800" b="1" dirty="0"/>
          </a:p>
        </p:txBody>
      </p:sp>
      <p:sp>
        <p:nvSpPr>
          <p:cNvPr id="61" name="角丸四角形吹き出し 40">
            <a:extLst>
              <a:ext uri="{FF2B5EF4-FFF2-40B4-BE49-F238E27FC236}">
                <a16:creationId xmlns:a16="http://schemas.microsoft.com/office/drawing/2014/main" xmlns="" id="{F676A461-0D63-46C9-8B76-8A63797269C1}"/>
              </a:ext>
            </a:extLst>
          </p:cNvPr>
          <p:cNvSpPr/>
          <p:nvPr/>
        </p:nvSpPr>
        <p:spPr>
          <a:xfrm>
            <a:off x="3326442" y="3901669"/>
            <a:ext cx="1029008" cy="475013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0</a:t>
            </a:r>
            <a:endParaRPr lang="ja-JP" altLang="en-US" sz="2800" b="1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7E48010D-8355-4421-A8C1-9729734B014F}"/>
              </a:ext>
            </a:extLst>
          </p:cNvPr>
          <p:cNvSpPr/>
          <p:nvPr/>
        </p:nvSpPr>
        <p:spPr>
          <a:xfrm>
            <a:off x="4743733" y="2191110"/>
            <a:ext cx="3446777" cy="1200329"/>
          </a:xfrm>
          <a:prstGeom prst="rect">
            <a:avLst/>
          </a:prstGeom>
          <a:ln>
            <a:solidFill>
              <a:srgbClr val="5D5F63"/>
            </a:solidFill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Q</a:t>
            </a:r>
          </a:p>
          <a:p>
            <a:pPr algn="ctr" fontAlgn="ctr" latinLnBrk="1"/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How likely would you </a:t>
            </a:r>
          </a:p>
          <a:p>
            <a:pPr algn="ctr" fontAlgn="ctr" latinLnBrk="1"/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Recommend?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xmlns="" id="{0BAF15F5-3540-4790-AD45-F57FD254EB17}"/>
              </a:ext>
            </a:extLst>
          </p:cNvPr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If we solve the problem about dissatisfied point, we can’t make loyal customers.</a:t>
            </a:r>
            <a:endParaRPr lang="ja-JP" altLang="en-US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 should find factors that we can create loyal customers.</a:t>
            </a:r>
            <a:endParaRPr lang="ja-JP" altLang="en-US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xmlns="" id="{70A3BE47-CC00-473C-9BDA-C907C9E85958}"/>
              </a:ext>
            </a:extLst>
          </p:cNvPr>
          <p:cNvSpPr/>
          <p:nvPr/>
        </p:nvSpPr>
        <p:spPr>
          <a:xfrm>
            <a:off x="-987119" y="2191110"/>
            <a:ext cx="651395" cy="7203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716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Concept of Analytics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9762" y="1211283"/>
            <a:ext cx="7339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CASE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: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the factor have strong impact to NPS</a:t>
            </a:r>
            <a:endParaRPr kumimoji="1" lang="ja-JP" altLang="en-US" sz="24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9761" y="5375064"/>
            <a:ext cx="718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CASE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: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the factor have week impact to NPS</a:t>
            </a:r>
            <a:endParaRPr lang="ja-JP" altLang="en-US" sz="24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" y="3510767"/>
            <a:ext cx="879464" cy="879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" y="1965346"/>
            <a:ext cx="879464" cy="8794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3" y="6046767"/>
            <a:ext cx="947428" cy="94742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71" y="7474900"/>
            <a:ext cx="872552" cy="87255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409559" y="1859914"/>
            <a:ext cx="328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Q1.NPS</a:t>
            </a:r>
            <a:endParaRPr kumimoji="1" lang="en-US" altLang="ja-JP" sz="1600" b="1" dirty="0"/>
          </a:p>
          <a:p>
            <a:r>
              <a:rPr kumimoji="1" lang="en-US" altLang="ja-JP" sz="2000" dirty="0"/>
              <a:t>How likely would you recommend?</a:t>
            </a:r>
            <a:endParaRPr kumimoji="1" lang="ja-JP" altLang="en-US" sz="2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06615" y="483659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737126" y="483659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116453" y="1859914"/>
            <a:ext cx="347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Q2-1.</a:t>
            </a:r>
          </a:p>
          <a:p>
            <a:r>
              <a:rPr lang="en-US" altLang="ja-JP" sz="2000" dirty="0"/>
              <a:t>Choose the description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116453" y="3405335"/>
            <a:ext cx="347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Q2-1.</a:t>
            </a:r>
          </a:p>
          <a:p>
            <a:r>
              <a:rPr lang="en-US" altLang="ja-JP" sz="2000" dirty="0"/>
              <a:t>Choose the description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5129161" y="2701972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Response to inquiries</a:t>
            </a:r>
            <a:endParaRPr lang="ja-JP" altLang="en-US" sz="18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129161" y="4243729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Response to inquiries</a:t>
            </a:r>
            <a:endParaRPr lang="ja-JP" altLang="en-US" sz="18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乗算記号 28"/>
          <p:cNvSpPr/>
          <p:nvPr/>
        </p:nvSpPr>
        <p:spPr>
          <a:xfrm>
            <a:off x="4710359" y="2137628"/>
            <a:ext cx="485632" cy="485632"/>
          </a:xfrm>
          <a:prstGeom prst="mathMultiply">
            <a:avLst>
              <a:gd name="adj1" fmla="val 100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乗算記号 37"/>
          <p:cNvSpPr/>
          <p:nvPr/>
        </p:nvSpPr>
        <p:spPr>
          <a:xfrm>
            <a:off x="4710359" y="3692615"/>
            <a:ext cx="485632" cy="485632"/>
          </a:xfrm>
          <a:prstGeom prst="mathMultiply">
            <a:avLst>
              <a:gd name="adj1" fmla="val 100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吹き出し 32"/>
          <p:cNvSpPr/>
          <p:nvPr/>
        </p:nvSpPr>
        <p:spPr>
          <a:xfrm>
            <a:off x="7824044" y="2524669"/>
            <a:ext cx="1627529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b="1" dirty="0"/>
              <a:t>Very good</a:t>
            </a:r>
            <a:endParaRPr lang="ja-JP" altLang="en-US" sz="1800" b="1" dirty="0"/>
          </a:p>
        </p:txBody>
      </p:sp>
      <p:sp>
        <p:nvSpPr>
          <p:cNvPr id="40" name="角丸四角形吹き出し 39"/>
          <p:cNvSpPr/>
          <p:nvPr/>
        </p:nvSpPr>
        <p:spPr>
          <a:xfrm>
            <a:off x="7824043" y="4103918"/>
            <a:ext cx="1627529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b="1" dirty="0"/>
              <a:t>Too bad</a:t>
            </a:r>
            <a:endParaRPr lang="ja-JP" altLang="en-US" sz="1800" b="1" dirty="0"/>
          </a:p>
        </p:txBody>
      </p:sp>
      <p:sp>
        <p:nvSpPr>
          <p:cNvPr id="34" name="二等辺三角形 33"/>
          <p:cNvSpPr/>
          <p:nvPr/>
        </p:nvSpPr>
        <p:spPr>
          <a:xfrm rot="5400000">
            <a:off x="9000162" y="3227420"/>
            <a:ext cx="1413164" cy="19032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9658112" y="2793826"/>
            <a:ext cx="297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b="1" dirty="0"/>
              <a:t>The impact of “response” is </a:t>
            </a:r>
            <a:endParaRPr kumimoji="1" lang="ja-JP" altLang="en-US" sz="1800" b="1" dirty="0"/>
          </a:p>
        </p:txBody>
      </p:sp>
      <p:sp>
        <p:nvSpPr>
          <p:cNvPr id="39" name="角丸四角形 38"/>
          <p:cNvSpPr/>
          <p:nvPr/>
        </p:nvSpPr>
        <p:spPr>
          <a:xfrm>
            <a:off x="10249767" y="3440157"/>
            <a:ext cx="1793174" cy="462586"/>
          </a:xfrm>
          <a:prstGeom prst="roundRect">
            <a:avLst/>
          </a:prstGeom>
          <a:solidFill>
            <a:srgbClr val="309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High</a:t>
            </a:r>
            <a:endParaRPr kumimoji="1" lang="ja-JP" altLang="en-US" b="1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8309691" y="483659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409559" y="5993375"/>
            <a:ext cx="328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Q1.NPS</a:t>
            </a:r>
            <a:endParaRPr lang="en-US" altLang="ja-JP" sz="1600" b="1" dirty="0"/>
          </a:p>
          <a:p>
            <a:r>
              <a:rPr lang="en-US" altLang="ja-JP" sz="2000" dirty="0"/>
              <a:t>How likely would you recommend?</a:t>
            </a:r>
            <a:endParaRPr lang="ja-JP" altLang="en-US" sz="20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409559" y="7474900"/>
            <a:ext cx="328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Q1.NPS</a:t>
            </a:r>
            <a:endParaRPr lang="en-US" altLang="ja-JP" sz="1600" b="1" dirty="0"/>
          </a:p>
          <a:p>
            <a:r>
              <a:rPr lang="en-US" altLang="ja-JP" sz="2000" dirty="0"/>
              <a:t>How likely would you recommend?</a:t>
            </a:r>
            <a:endParaRPr lang="ja-JP" altLang="en-US" sz="20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706615" y="896516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3737126" y="896516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5116453" y="5993375"/>
            <a:ext cx="347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Q2-1.</a:t>
            </a:r>
          </a:p>
          <a:p>
            <a:r>
              <a:rPr lang="en-US" altLang="ja-JP" sz="2000" dirty="0"/>
              <a:t>Choose the description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5116453" y="7474900"/>
            <a:ext cx="347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Q2-1.</a:t>
            </a:r>
          </a:p>
          <a:p>
            <a:r>
              <a:rPr lang="en-US" altLang="ja-JP" sz="2000" dirty="0"/>
              <a:t>Choose the description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129161" y="6835433"/>
            <a:ext cx="13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Last long</a:t>
            </a:r>
            <a:endParaRPr lang="ja-JP" altLang="en-US" sz="20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5129161" y="8313294"/>
            <a:ext cx="13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Last long</a:t>
            </a:r>
            <a:endParaRPr lang="ja-JP" altLang="en-US" sz="2000" b="1" dirty="0"/>
          </a:p>
        </p:txBody>
      </p:sp>
      <p:sp>
        <p:nvSpPr>
          <p:cNvPr id="60" name="乗算記号 59"/>
          <p:cNvSpPr/>
          <p:nvPr/>
        </p:nvSpPr>
        <p:spPr>
          <a:xfrm>
            <a:off x="4710359" y="6271089"/>
            <a:ext cx="485632" cy="485632"/>
          </a:xfrm>
          <a:prstGeom prst="mathMultiply">
            <a:avLst>
              <a:gd name="adj1" fmla="val 100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乗算記号 60"/>
          <p:cNvSpPr/>
          <p:nvPr/>
        </p:nvSpPr>
        <p:spPr>
          <a:xfrm>
            <a:off x="4710359" y="7762180"/>
            <a:ext cx="485632" cy="485632"/>
          </a:xfrm>
          <a:prstGeom prst="mathMultiply">
            <a:avLst>
              <a:gd name="adj1" fmla="val 100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角丸四角形吹き出し 61"/>
          <p:cNvSpPr/>
          <p:nvPr/>
        </p:nvSpPr>
        <p:spPr>
          <a:xfrm>
            <a:off x="7824044" y="6707649"/>
            <a:ext cx="1627529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b="1" dirty="0"/>
              <a:t>Very good</a:t>
            </a:r>
            <a:endParaRPr lang="ja-JP" altLang="en-US" sz="1800" b="1" dirty="0"/>
          </a:p>
        </p:txBody>
      </p:sp>
      <p:sp>
        <p:nvSpPr>
          <p:cNvPr id="63" name="角丸四角形吹き出し 62"/>
          <p:cNvSpPr/>
          <p:nvPr/>
        </p:nvSpPr>
        <p:spPr>
          <a:xfrm>
            <a:off x="7824043" y="8189147"/>
            <a:ext cx="1627529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b="1" dirty="0"/>
              <a:t>Too bad</a:t>
            </a:r>
            <a:endParaRPr lang="ja-JP" altLang="en-US" sz="1800" b="1" dirty="0"/>
          </a:p>
        </p:txBody>
      </p:sp>
      <p:sp>
        <p:nvSpPr>
          <p:cNvPr id="66" name="二等辺三角形 65"/>
          <p:cNvSpPr/>
          <p:nvPr/>
        </p:nvSpPr>
        <p:spPr>
          <a:xfrm rot="5400000">
            <a:off x="9000162" y="7545706"/>
            <a:ext cx="1413164" cy="19032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9658112" y="7072684"/>
            <a:ext cx="297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800" b="1" dirty="0"/>
              <a:t>The impact of</a:t>
            </a:r>
          </a:p>
          <a:p>
            <a:pPr algn="ctr"/>
            <a:r>
              <a:rPr lang="en-US" altLang="ja-JP" sz="1800" b="1" dirty="0"/>
              <a:t> “last long” is </a:t>
            </a:r>
            <a:endParaRPr lang="ja-JP" altLang="en-US" sz="1800" b="1" dirty="0"/>
          </a:p>
        </p:txBody>
      </p:sp>
      <p:sp>
        <p:nvSpPr>
          <p:cNvPr id="68" name="角丸四角形 67"/>
          <p:cNvSpPr/>
          <p:nvPr/>
        </p:nvSpPr>
        <p:spPr>
          <a:xfrm>
            <a:off x="10249767" y="7719015"/>
            <a:ext cx="1793174" cy="462586"/>
          </a:xfrm>
          <a:prstGeom prst="roundRect">
            <a:avLst/>
          </a:prstGeom>
          <a:solidFill>
            <a:srgbClr val="71D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Low</a:t>
            </a:r>
            <a:endParaRPr kumimoji="1" lang="ja-JP" altLang="en-US" b="1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8309691" y="8965167"/>
            <a:ext cx="572464" cy="504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︙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xmlns="" id="{3B274E1E-BF5E-44E4-AF48-046E3CA93EB4}"/>
              </a:ext>
            </a:extLst>
          </p:cNvPr>
          <p:cNvSpPr txBox="1"/>
          <p:nvPr/>
        </p:nvSpPr>
        <p:spPr>
          <a:xfrm>
            <a:off x="1403251" y="3440157"/>
            <a:ext cx="328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Q1.NPS</a:t>
            </a:r>
            <a:endParaRPr lang="en-US" altLang="ja-JP" sz="1600" b="1" dirty="0"/>
          </a:p>
          <a:p>
            <a:r>
              <a:rPr lang="en-US" altLang="ja-JP" sz="2000" dirty="0"/>
              <a:t>How likely would you recommend?</a:t>
            </a:r>
            <a:endParaRPr lang="ja-JP" altLang="en-US" sz="2000" dirty="0"/>
          </a:p>
        </p:txBody>
      </p:sp>
      <p:sp>
        <p:nvSpPr>
          <p:cNvPr id="53" name="角丸四角形吹き出し 40">
            <a:extLst>
              <a:ext uri="{FF2B5EF4-FFF2-40B4-BE49-F238E27FC236}">
                <a16:creationId xmlns:a16="http://schemas.microsoft.com/office/drawing/2014/main" xmlns="" id="{F2BCB4B5-4E3F-47BB-B0B1-4D4C0CCB0E41}"/>
              </a:ext>
            </a:extLst>
          </p:cNvPr>
          <p:cNvSpPr/>
          <p:nvPr/>
        </p:nvSpPr>
        <p:spPr>
          <a:xfrm>
            <a:off x="3529122" y="2525506"/>
            <a:ext cx="1029008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9</a:t>
            </a:r>
            <a:endParaRPr lang="ja-JP" altLang="en-US" sz="2800" b="1" dirty="0"/>
          </a:p>
        </p:txBody>
      </p:sp>
      <p:sp>
        <p:nvSpPr>
          <p:cNvPr id="54" name="角丸四角形吹き出し 41">
            <a:extLst>
              <a:ext uri="{FF2B5EF4-FFF2-40B4-BE49-F238E27FC236}">
                <a16:creationId xmlns:a16="http://schemas.microsoft.com/office/drawing/2014/main" xmlns="" id="{EA7C49AF-682A-4C28-B8A0-7BF019E51D8E}"/>
              </a:ext>
            </a:extLst>
          </p:cNvPr>
          <p:cNvSpPr/>
          <p:nvPr/>
        </p:nvSpPr>
        <p:spPr>
          <a:xfrm>
            <a:off x="3529122" y="4119583"/>
            <a:ext cx="1029008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2</a:t>
            </a:r>
            <a:endParaRPr lang="ja-JP" altLang="en-US" sz="2800" b="1" dirty="0"/>
          </a:p>
        </p:txBody>
      </p:sp>
      <p:sp>
        <p:nvSpPr>
          <p:cNvPr id="56" name="角丸四角形吹き出し 63">
            <a:extLst>
              <a:ext uri="{FF2B5EF4-FFF2-40B4-BE49-F238E27FC236}">
                <a16:creationId xmlns:a16="http://schemas.microsoft.com/office/drawing/2014/main" xmlns="" id="{3F0D3C67-8A70-426E-9A49-CBF780601234}"/>
              </a:ext>
            </a:extLst>
          </p:cNvPr>
          <p:cNvSpPr/>
          <p:nvPr/>
        </p:nvSpPr>
        <p:spPr>
          <a:xfrm>
            <a:off x="3529122" y="6707650"/>
            <a:ext cx="1029008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6</a:t>
            </a:r>
            <a:endParaRPr lang="ja-JP" altLang="en-US" sz="2800" b="1" dirty="0"/>
          </a:p>
        </p:txBody>
      </p:sp>
      <p:sp>
        <p:nvSpPr>
          <p:cNvPr id="71" name="角丸四角形吹き出し 64">
            <a:extLst>
              <a:ext uri="{FF2B5EF4-FFF2-40B4-BE49-F238E27FC236}">
                <a16:creationId xmlns:a16="http://schemas.microsoft.com/office/drawing/2014/main" xmlns="" id="{8E77616C-D180-49B9-922F-80BFBED92CF7}"/>
              </a:ext>
            </a:extLst>
          </p:cNvPr>
          <p:cNvSpPr/>
          <p:nvPr/>
        </p:nvSpPr>
        <p:spPr>
          <a:xfrm>
            <a:off x="3529122" y="8189148"/>
            <a:ext cx="1029008" cy="527894"/>
          </a:xfrm>
          <a:prstGeom prst="wedgeRoundRectCallout">
            <a:avLst>
              <a:gd name="adj1" fmla="val -42723"/>
              <a:gd name="adj2" fmla="val 67500"/>
              <a:gd name="adj3" fmla="val 16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6</a:t>
            </a:r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6063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xmlns="" id="{DC736EB9-4A09-46C1-87D7-7D732CB2CCA6}"/>
              </a:ext>
            </a:extLst>
          </p:cNvPr>
          <p:cNvGrpSpPr/>
          <p:nvPr/>
        </p:nvGrpSpPr>
        <p:grpSpPr>
          <a:xfrm>
            <a:off x="206059" y="2104953"/>
            <a:ext cx="12389484" cy="7203639"/>
            <a:chOff x="640799" y="2099566"/>
            <a:chExt cx="11520001" cy="6382673"/>
          </a:xfrm>
        </p:grpSpPr>
        <p:pic>
          <p:nvPicPr>
            <p:cNvPr id="44" name="図 43">
              <a:extLst>
                <a:ext uri="{FF2B5EF4-FFF2-40B4-BE49-F238E27FC236}">
                  <a16:creationId xmlns:a16="http://schemas.microsoft.com/office/drawing/2014/main" xmlns="" id="{018B4AC6-C653-440D-B75E-0F0BE0CC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99" y="2099566"/>
              <a:ext cx="11520000" cy="340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xmlns="" id="{9512FEE7-78AE-4157-BD8D-849BBC3FF6FB}"/>
                </a:ext>
              </a:extLst>
            </p:cNvPr>
            <p:cNvSpPr/>
            <p:nvPr/>
          </p:nvSpPr>
          <p:spPr>
            <a:xfrm>
              <a:off x="640800" y="2441927"/>
              <a:ext cx="11520000" cy="60403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lvl="2"/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60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21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Calculate each CX impact to NPS.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1929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アンケート結果から改善点を導く</a:t>
            </a:r>
            <a:endParaRPr lang="en-US" altLang="ja-JP" sz="3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0" name="円/楕円 36">
            <a:extLst>
              <a:ext uri="{FF2B5EF4-FFF2-40B4-BE49-F238E27FC236}">
                <a16:creationId xmlns:a16="http://schemas.microsoft.com/office/drawing/2014/main" xmlns="" id="{9AF96C1B-A47D-4F8A-82E0-9E0FA86F20AA}"/>
              </a:ext>
            </a:extLst>
          </p:cNvPr>
          <p:cNvSpPr/>
          <p:nvPr/>
        </p:nvSpPr>
        <p:spPr>
          <a:xfrm>
            <a:off x="9211662" y="2740520"/>
            <a:ext cx="239105" cy="239105"/>
          </a:xfrm>
          <a:prstGeom prst="ellipse">
            <a:avLst/>
          </a:prstGeom>
          <a:solidFill>
            <a:srgbClr val="F97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4283F7A5-001B-48C1-9519-69528F2E757D}"/>
              </a:ext>
            </a:extLst>
          </p:cNvPr>
          <p:cNvGrpSpPr/>
          <p:nvPr/>
        </p:nvGrpSpPr>
        <p:grpSpPr>
          <a:xfrm>
            <a:off x="233870" y="3843750"/>
            <a:ext cx="12116997" cy="5422272"/>
            <a:chOff x="307531" y="4080822"/>
            <a:chExt cx="11903475" cy="5326722"/>
          </a:xfrm>
        </p:grpSpPr>
        <p:pic>
          <p:nvPicPr>
            <p:cNvPr id="51" name="図 50">
              <a:extLst>
                <a:ext uri="{FF2B5EF4-FFF2-40B4-BE49-F238E27FC236}">
                  <a16:creationId xmlns:a16="http://schemas.microsoft.com/office/drawing/2014/main" xmlns="" id="{FF5DC593-3B6A-481B-90AC-8480F010F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531" y="4080822"/>
              <a:ext cx="8067047" cy="5326722"/>
            </a:xfrm>
            <a:prstGeom prst="rect">
              <a:avLst/>
            </a:prstGeom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xmlns="" id="{308C5F23-2CE8-4014-AC73-64B7291E8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30620" y="4271935"/>
              <a:ext cx="1758888" cy="4923131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xmlns="" id="{DF74A36E-9C62-42CA-8D1B-2F14F2971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5741" y="4234883"/>
              <a:ext cx="2215265" cy="5062050"/>
            </a:xfrm>
            <a:prstGeom prst="rect">
              <a:avLst/>
            </a:prstGeom>
          </p:spPr>
        </p:pic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6CF65E31-4C53-4F90-A08C-719DED0DC356}"/>
              </a:ext>
            </a:extLst>
          </p:cNvPr>
          <p:cNvSpPr/>
          <p:nvPr/>
        </p:nvSpPr>
        <p:spPr>
          <a:xfrm>
            <a:off x="509047" y="8960400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xmlns="" id="{FD291F20-7813-40E8-8A4C-1CFC41385659}"/>
              </a:ext>
            </a:extLst>
          </p:cNvPr>
          <p:cNvGrpSpPr/>
          <p:nvPr/>
        </p:nvGrpSpPr>
        <p:grpSpPr>
          <a:xfrm>
            <a:off x="310524" y="3793872"/>
            <a:ext cx="12103200" cy="5359556"/>
            <a:chOff x="509047" y="2638337"/>
            <a:chExt cx="8687766" cy="3825878"/>
          </a:xfrm>
        </p:grpSpPr>
        <p:pic>
          <p:nvPicPr>
            <p:cNvPr id="128" name="図 127">
              <a:extLst>
                <a:ext uri="{FF2B5EF4-FFF2-40B4-BE49-F238E27FC236}">
                  <a16:creationId xmlns:a16="http://schemas.microsoft.com/office/drawing/2014/main" xmlns="" id="{234AB2A2-DA39-4FD3-B1E6-8693AC6D3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9047" y="2638337"/>
              <a:ext cx="5862336" cy="3551230"/>
            </a:xfrm>
            <a:prstGeom prst="rect">
              <a:avLst/>
            </a:prstGeom>
          </p:spPr>
        </p:pic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xmlns="" id="{598A7459-045B-47C8-A84C-71DB807D6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23961" y="2828042"/>
              <a:ext cx="1269249" cy="3636173"/>
            </a:xfrm>
            <a:prstGeom prst="rect">
              <a:avLst/>
            </a:prstGeom>
          </p:spPr>
        </p:pic>
        <p:pic>
          <p:nvPicPr>
            <p:cNvPr id="130" name="図 129">
              <a:extLst>
                <a:ext uri="{FF2B5EF4-FFF2-40B4-BE49-F238E27FC236}">
                  <a16:creationId xmlns:a16="http://schemas.microsoft.com/office/drawing/2014/main" xmlns="" id="{676266D4-75B9-42CA-B72C-3E71BADA9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6086" y="2740520"/>
              <a:ext cx="1650727" cy="3449046"/>
            </a:xfrm>
            <a:prstGeom prst="rect">
              <a:avLst/>
            </a:prstGeom>
          </p:spPr>
        </p:pic>
      </p:grp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xmlns="" id="{9088B336-CEC8-47E1-A57C-620A71F8C918}"/>
              </a:ext>
            </a:extLst>
          </p:cNvPr>
          <p:cNvSpPr/>
          <p:nvPr/>
        </p:nvSpPr>
        <p:spPr>
          <a:xfrm>
            <a:off x="460100" y="8960399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円/楕円 35">
            <a:extLst>
              <a:ext uri="{FF2B5EF4-FFF2-40B4-BE49-F238E27FC236}">
                <a16:creationId xmlns:a16="http://schemas.microsoft.com/office/drawing/2014/main" xmlns="" id="{436072B5-598F-4201-872C-C71B77163BBF}"/>
              </a:ext>
            </a:extLst>
          </p:cNvPr>
          <p:cNvSpPr/>
          <p:nvPr/>
        </p:nvSpPr>
        <p:spPr>
          <a:xfrm>
            <a:off x="10946356" y="2740520"/>
            <a:ext cx="239105" cy="239105"/>
          </a:xfrm>
          <a:prstGeom prst="ellipse">
            <a:avLst/>
          </a:prstGeom>
          <a:solidFill>
            <a:srgbClr val="309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xmlns="" id="{CCF1EBF3-DD37-46CE-ACCB-676054C2A707}"/>
              </a:ext>
            </a:extLst>
          </p:cNvPr>
          <p:cNvSpPr txBox="1"/>
          <p:nvPr/>
        </p:nvSpPr>
        <p:spPr>
          <a:xfrm>
            <a:off x="2823604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Access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5313447F-D658-4CC4-95E0-0E1338BB3D98}"/>
              </a:ext>
            </a:extLst>
          </p:cNvPr>
          <p:cNvSpPr txBox="1"/>
          <p:nvPr/>
        </p:nvSpPr>
        <p:spPr>
          <a:xfrm>
            <a:off x="3689941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Easy to find product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xmlns="" id="{772D08C4-2A17-4344-9169-8DBCD9346ED7}"/>
              </a:ext>
            </a:extLst>
          </p:cNvPr>
          <p:cNvSpPr txBox="1"/>
          <p:nvPr/>
        </p:nvSpPr>
        <p:spPr>
          <a:xfrm>
            <a:off x="4556278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Variety of product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xmlns="" id="{D2D2908D-0EA3-41E4-B483-97AF0A8492AB}"/>
              </a:ext>
            </a:extLst>
          </p:cNvPr>
          <p:cNvSpPr txBox="1"/>
          <p:nvPr/>
        </p:nvSpPr>
        <p:spPr>
          <a:xfrm>
            <a:off x="5422615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Product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design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xmlns="" id="{CFC978BC-0FD6-4988-810E-53AF176CB514}"/>
              </a:ext>
            </a:extLst>
          </p:cNvPr>
          <p:cNvSpPr txBox="1"/>
          <p:nvPr/>
        </p:nvSpPr>
        <p:spPr>
          <a:xfrm>
            <a:off x="628895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Price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xmlns="" id="{1BBD4544-C882-49FF-983C-F0A210B0FACE}"/>
              </a:ext>
            </a:extLst>
          </p:cNvPr>
          <p:cNvSpPr txBox="1"/>
          <p:nvPr/>
        </p:nvSpPr>
        <p:spPr>
          <a:xfrm>
            <a:off x="8021626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Service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xmlns="" id="{CAF29F6D-1677-45BC-BAA1-0BCB3A5CC814}"/>
              </a:ext>
            </a:extLst>
          </p:cNvPr>
          <p:cNvSpPr txBox="1"/>
          <p:nvPr/>
        </p:nvSpPr>
        <p:spPr>
          <a:xfrm>
            <a:off x="8887963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Last long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xmlns="" id="{56EE4460-4A90-49A4-AA6B-E0AFB3DC2A27}"/>
              </a:ext>
            </a:extLst>
          </p:cNvPr>
          <p:cNvSpPr txBox="1"/>
          <p:nvPr/>
        </p:nvSpPr>
        <p:spPr>
          <a:xfrm>
            <a:off x="975430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Easy to exchange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xmlns="" id="{F98C4A83-34A9-4320-B442-CCD2FB8E5A5F}"/>
              </a:ext>
            </a:extLst>
          </p:cNvPr>
          <p:cNvSpPr txBox="1"/>
          <p:nvPr/>
        </p:nvSpPr>
        <p:spPr>
          <a:xfrm>
            <a:off x="1062063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Response to inquiries</a:t>
            </a:r>
            <a:endParaRPr lang="ja-JP" altLang="en-US" sz="12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xmlns="" id="{8ECD4F9D-8059-4549-9287-82E4EF8C318E}"/>
              </a:ext>
            </a:extLst>
          </p:cNvPr>
          <p:cNvSpPr txBox="1"/>
          <p:nvPr/>
        </p:nvSpPr>
        <p:spPr>
          <a:xfrm>
            <a:off x="1148697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mail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xmlns="" id="{733BA2C2-9A3E-4C1B-83E0-671718DB3596}"/>
              </a:ext>
            </a:extLst>
          </p:cNvPr>
          <p:cNvSpPr txBox="1"/>
          <p:nvPr/>
        </p:nvSpPr>
        <p:spPr>
          <a:xfrm>
            <a:off x="109093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Brand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xmlns="" id="{692DF6F7-38A7-42DE-AC30-14DB79A64D58}"/>
              </a:ext>
            </a:extLst>
          </p:cNvPr>
          <p:cNvSpPr txBox="1"/>
          <p:nvPr/>
        </p:nvSpPr>
        <p:spPr>
          <a:xfrm>
            <a:off x="195726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Campaign information</a:t>
            </a:r>
            <a:endParaRPr lang="ja-JP" altLang="en-US" sz="12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xmlns="" id="{D3FAA05D-AB36-41FA-8241-CD07B3665350}"/>
              </a:ext>
            </a:extLst>
          </p:cNvPr>
          <p:cNvSpPr txBox="1"/>
          <p:nvPr/>
        </p:nvSpPr>
        <p:spPr>
          <a:xfrm>
            <a:off x="7155289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Coupon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discount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976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xmlns="" id="{DC736EB9-4A09-46C1-87D7-7D732CB2CCA6}"/>
              </a:ext>
            </a:extLst>
          </p:cNvPr>
          <p:cNvGrpSpPr/>
          <p:nvPr/>
        </p:nvGrpSpPr>
        <p:grpSpPr>
          <a:xfrm>
            <a:off x="206059" y="2104953"/>
            <a:ext cx="12389484" cy="7203639"/>
            <a:chOff x="640799" y="2099566"/>
            <a:chExt cx="11520001" cy="6382673"/>
          </a:xfrm>
        </p:grpSpPr>
        <p:pic>
          <p:nvPicPr>
            <p:cNvPr id="44" name="図 43">
              <a:extLst>
                <a:ext uri="{FF2B5EF4-FFF2-40B4-BE49-F238E27FC236}">
                  <a16:creationId xmlns:a16="http://schemas.microsoft.com/office/drawing/2014/main" xmlns="" id="{018B4AC6-C653-440D-B75E-0F0BE0CC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99" y="2099566"/>
              <a:ext cx="11520000" cy="340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xmlns="" id="{9512FEE7-78AE-4157-BD8D-849BBC3FF6FB}"/>
                </a:ext>
              </a:extLst>
            </p:cNvPr>
            <p:cNvSpPr/>
            <p:nvPr/>
          </p:nvSpPr>
          <p:spPr>
            <a:xfrm>
              <a:off x="640800" y="2441927"/>
              <a:ext cx="11520000" cy="60403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lvl="2"/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60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21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 factor which has strong impact and low score is important.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1929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アンケート結果から改善点を導く</a:t>
            </a:r>
            <a:endParaRPr lang="en-US" altLang="ja-JP" sz="3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0" name="円/楕円 36">
            <a:extLst>
              <a:ext uri="{FF2B5EF4-FFF2-40B4-BE49-F238E27FC236}">
                <a16:creationId xmlns:a16="http://schemas.microsoft.com/office/drawing/2014/main" xmlns="" id="{9AF96C1B-A47D-4F8A-82E0-9E0FA86F20AA}"/>
              </a:ext>
            </a:extLst>
          </p:cNvPr>
          <p:cNvSpPr/>
          <p:nvPr/>
        </p:nvSpPr>
        <p:spPr>
          <a:xfrm>
            <a:off x="9211662" y="2740520"/>
            <a:ext cx="239105" cy="239105"/>
          </a:xfrm>
          <a:prstGeom prst="ellipse">
            <a:avLst/>
          </a:prstGeom>
          <a:solidFill>
            <a:srgbClr val="F97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4283F7A5-001B-48C1-9519-69528F2E757D}"/>
              </a:ext>
            </a:extLst>
          </p:cNvPr>
          <p:cNvGrpSpPr/>
          <p:nvPr/>
        </p:nvGrpSpPr>
        <p:grpSpPr>
          <a:xfrm>
            <a:off x="233870" y="3843750"/>
            <a:ext cx="12116997" cy="5422272"/>
            <a:chOff x="307531" y="4080822"/>
            <a:chExt cx="11903475" cy="5326722"/>
          </a:xfrm>
        </p:grpSpPr>
        <p:pic>
          <p:nvPicPr>
            <p:cNvPr id="51" name="図 50">
              <a:extLst>
                <a:ext uri="{FF2B5EF4-FFF2-40B4-BE49-F238E27FC236}">
                  <a16:creationId xmlns:a16="http://schemas.microsoft.com/office/drawing/2014/main" xmlns="" id="{FF5DC593-3B6A-481B-90AC-8480F010F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531" y="4080822"/>
              <a:ext cx="8067047" cy="5326722"/>
            </a:xfrm>
            <a:prstGeom prst="rect">
              <a:avLst/>
            </a:prstGeom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xmlns="" id="{308C5F23-2CE8-4014-AC73-64B7291E8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30620" y="4271935"/>
              <a:ext cx="1758888" cy="4923131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xmlns="" id="{DF74A36E-9C62-42CA-8D1B-2F14F2971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5741" y="4234883"/>
              <a:ext cx="2215265" cy="5062050"/>
            </a:xfrm>
            <a:prstGeom prst="rect">
              <a:avLst/>
            </a:prstGeom>
          </p:spPr>
        </p:pic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6CF65E31-4C53-4F90-A08C-719DED0DC356}"/>
              </a:ext>
            </a:extLst>
          </p:cNvPr>
          <p:cNvSpPr/>
          <p:nvPr/>
        </p:nvSpPr>
        <p:spPr>
          <a:xfrm>
            <a:off x="509047" y="8960400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xmlns="" id="{FD291F20-7813-40E8-8A4C-1CFC41385659}"/>
              </a:ext>
            </a:extLst>
          </p:cNvPr>
          <p:cNvGrpSpPr/>
          <p:nvPr/>
        </p:nvGrpSpPr>
        <p:grpSpPr>
          <a:xfrm>
            <a:off x="310524" y="3793872"/>
            <a:ext cx="12103200" cy="5359556"/>
            <a:chOff x="509047" y="2638337"/>
            <a:chExt cx="8687766" cy="3825878"/>
          </a:xfrm>
        </p:grpSpPr>
        <p:pic>
          <p:nvPicPr>
            <p:cNvPr id="128" name="図 127">
              <a:extLst>
                <a:ext uri="{FF2B5EF4-FFF2-40B4-BE49-F238E27FC236}">
                  <a16:creationId xmlns:a16="http://schemas.microsoft.com/office/drawing/2014/main" xmlns="" id="{234AB2A2-DA39-4FD3-B1E6-8693AC6D3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9047" y="2638337"/>
              <a:ext cx="5862336" cy="3551230"/>
            </a:xfrm>
            <a:prstGeom prst="rect">
              <a:avLst/>
            </a:prstGeom>
          </p:spPr>
        </p:pic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xmlns="" id="{598A7459-045B-47C8-A84C-71DB807D6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23961" y="2828042"/>
              <a:ext cx="1269249" cy="3636173"/>
            </a:xfrm>
            <a:prstGeom prst="rect">
              <a:avLst/>
            </a:prstGeom>
          </p:spPr>
        </p:pic>
        <p:pic>
          <p:nvPicPr>
            <p:cNvPr id="130" name="図 129">
              <a:extLst>
                <a:ext uri="{FF2B5EF4-FFF2-40B4-BE49-F238E27FC236}">
                  <a16:creationId xmlns:a16="http://schemas.microsoft.com/office/drawing/2014/main" xmlns="" id="{676266D4-75B9-42CA-B72C-3E71BADA9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6086" y="2740520"/>
              <a:ext cx="1650727" cy="3449046"/>
            </a:xfrm>
            <a:prstGeom prst="rect">
              <a:avLst/>
            </a:prstGeom>
          </p:spPr>
        </p:pic>
      </p:grp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xmlns="" id="{9088B336-CEC8-47E1-A57C-620A71F8C918}"/>
              </a:ext>
            </a:extLst>
          </p:cNvPr>
          <p:cNvSpPr/>
          <p:nvPr/>
        </p:nvSpPr>
        <p:spPr>
          <a:xfrm>
            <a:off x="460100" y="8960399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xmlns="" id="{91B9E76F-04B0-47D4-9613-3B18660A9ECD}"/>
              </a:ext>
            </a:extLst>
          </p:cNvPr>
          <p:cNvGrpSpPr/>
          <p:nvPr/>
        </p:nvGrpSpPr>
        <p:grpSpPr>
          <a:xfrm>
            <a:off x="306417" y="3849871"/>
            <a:ext cx="12107308" cy="5476936"/>
            <a:chOff x="509047" y="2668730"/>
            <a:chExt cx="8689937" cy="3906241"/>
          </a:xfrm>
        </p:grpSpPr>
        <p:pic>
          <p:nvPicPr>
            <p:cNvPr id="199" name="図 198">
              <a:extLst>
                <a:ext uri="{FF2B5EF4-FFF2-40B4-BE49-F238E27FC236}">
                  <a16:creationId xmlns:a16="http://schemas.microsoft.com/office/drawing/2014/main" xmlns="" id="{75708302-8283-4B30-B25C-B71C69A46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9047" y="2668730"/>
              <a:ext cx="5862336" cy="3773101"/>
            </a:xfrm>
            <a:prstGeom prst="rect">
              <a:avLst/>
            </a:prstGeom>
          </p:spPr>
        </p:pic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xmlns="" id="{C10DFED3-E3A9-46E8-A81B-0948294D4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2915" y="2740520"/>
              <a:ext cx="1273704" cy="3701311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xmlns="" id="{7CC5CD33-74BE-4A7F-9EA2-A76A6B9A4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27067" y="2668730"/>
              <a:ext cx="1671917" cy="3906241"/>
            </a:xfrm>
            <a:prstGeom prst="rect">
              <a:avLst/>
            </a:prstGeom>
          </p:spPr>
        </p:pic>
      </p:grpSp>
      <p:sp>
        <p:nvSpPr>
          <p:cNvPr id="48" name="円/楕円 35">
            <a:extLst>
              <a:ext uri="{FF2B5EF4-FFF2-40B4-BE49-F238E27FC236}">
                <a16:creationId xmlns:a16="http://schemas.microsoft.com/office/drawing/2014/main" xmlns="" id="{8BAEBEDA-463D-4DCE-8532-1E9F8A26AA58}"/>
              </a:ext>
            </a:extLst>
          </p:cNvPr>
          <p:cNvSpPr/>
          <p:nvPr/>
        </p:nvSpPr>
        <p:spPr>
          <a:xfrm>
            <a:off x="10789044" y="2740520"/>
            <a:ext cx="239105" cy="239105"/>
          </a:xfrm>
          <a:prstGeom prst="ellipse">
            <a:avLst/>
          </a:prstGeom>
          <a:solidFill>
            <a:srgbClr val="309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sp>
        <p:nvSpPr>
          <p:cNvPr id="52" name="円/楕円 37">
            <a:extLst>
              <a:ext uri="{FF2B5EF4-FFF2-40B4-BE49-F238E27FC236}">
                <a16:creationId xmlns:a16="http://schemas.microsoft.com/office/drawing/2014/main" xmlns="" id="{EC987C33-4000-4555-8C26-403FC334F59F}"/>
              </a:ext>
            </a:extLst>
          </p:cNvPr>
          <p:cNvSpPr/>
          <p:nvPr/>
        </p:nvSpPr>
        <p:spPr>
          <a:xfrm>
            <a:off x="11098416" y="2740520"/>
            <a:ext cx="239105" cy="239105"/>
          </a:xfrm>
          <a:prstGeom prst="ellipse">
            <a:avLst/>
          </a:prstGeom>
          <a:solidFill>
            <a:srgbClr val="EC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xmlns="" id="{734193F8-8D08-489A-BFFB-F7989CECA179}"/>
              </a:ext>
            </a:extLst>
          </p:cNvPr>
          <p:cNvSpPr txBox="1"/>
          <p:nvPr/>
        </p:nvSpPr>
        <p:spPr>
          <a:xfrm>
            <a:off x="2823604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Access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xmlns="" id="{D6C005AE-360B-4DFD-BCC0-3FED11ECEE6E}"/>
              </a:ext>
            </a:extLst>
          </p:cNvPr>
          <p:cNvSpPr txBox="1"/>
          <p:nvPr/>
        </p:nvSpPr>
        <p:spPr>
          <a:xfrm>
            <a:off x="3689941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Easy to find product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xmlns="" id="{1866F3AF-553C-44C1-82C8-0C9500B6A7DA}"/>
              </a:ext>
            </a:extLst>
          </p:cNvPr>
          <p:cNvSpPr txBox="1"/>
          <p:nvPr/>
        </p:nvSpPr>
        <p:spPr>
          <a:xfrm>
            <a:off x="4556278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Variety of product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xmlns="" id="{56ADC103-046D-4C09-BC5F-21B0664B06A3}"/>
              </a:ext>
            </a:extLst>
          </p:cNvPr>
          <p:cNvSpPr txBox="1"/>
          <p:nvPr/>
        </p:nvSpPr>
        <p:spPr>
          <a:xfrm>
            <a:off x="5422615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Product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design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xmlns="" id="{01C373DA-CCCC-4C19-9197-C34AB3D09309}"/>
              </a:ext>
            </a:extLst>
          </p:cNvPr>
          <p:cNvSpPr txBox="1"/>
          <p:nvPr/>
        </p:nvSpPr>
        <p:spPr>
          <a:xfrm>
            <a:off x="628895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Price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xmlns="" id="{69E4AB19-B5CA-41E7-95CE-662F17FB34A7}"/>
              </a:ext>
            </a:extLst>
          </p:cNvPr>
          <p:cNvSpPr txBox="1"/>
          <p:nvPr/>
        </p:nvSpPr>
        <p:spPr>
          <a:xfrm>
            <a:off x="8021626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Service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xmlns="" id="{C76E96C7-C81B-48DF-ADBE-C3FB725F321F}"/>
              </a:ext>
            </a:extLst>
          </p:cNvPr>
          <p:cNvSpPr txBox="1"/>
          <p:nvPr/>
        </p:nvSpPr>
        <p:spPr>
          <a:xfrm>
            <a:off x="8887963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Last long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xmlns="" id="{3ABAA75D-319A-476E-B1AD-6643197CB1CD}"/>
              </a:ext>
            </a:extLst>
          </p:cNvPr>
          <p:cNvSpPr txBox="1"/>
          <p:nvPr/>
        </p:nvSpPr>
        <p:spPr>
          <a:xfrm>
            <a:off x="975430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Easy to exchange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xmlns="" id="{8686A1DC-B616-49B9-95EA-F8524D7A302A}"/>
              </a:ext>
            </a:extLst>
          </p:cNvPr>
          <p:cNvSpPr txBox="1"/>
          <p:nvPr/>
        </p:nvSpPr>
        <p:spPr>
          <a:xfrm>
            <a:off x="1062063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Response to inquiries</a:t>
            </a:r>
            <a:endParaRPr lang="ja-JP" altLang="en-US" sz="12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xmlns="" id="{C1C90E6D-C3B8-46A7-9073-50541A32A22C}"/>
              </a:ext>
            </a:extLst>
          </p:cNvPr>
          <p:cNvSpPr txBox="1"/>
          <p:nvPr/>
        </p:nvSpPr>
        <p:spPr>
          <a:xfrm>
            <a:off x="1148697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mail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xmlns="" id="{5F77F0B9-4080-408C-9A51-93DC820AEE29}"/>
              </a:ext>
            </a:extLst>
          </p:cNvPr>
          <p:cNvSpPr txBox="1"/>
          <p:nvPr/>
        </p:nvSpPr>
        <p:spPr>
          <a:xfrm>
            <a:off x="109093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Brand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xmlns="" id="{86D42F54-1F15-4E49-B340-82E5C749FAF0}"/>
              </a:ext>
            </a:extLst>
          </p:cNvPr>
          <p:cNvSpPr txBox="1"/>
          <p:nvPr/>
        </p:nvSpPr>
        <p:spPr>
          <a:xfrm>
            <a:off x="195726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Campaign information</a:t>
            </a:r>
            <a:endParaRPr lang="ja-JP" altLang="en-US" sz="12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xmlns="" id="{A17A7174-4ECE-44C9-8000-957EF2C7E22E}"/>
              </a:ext>
            </a:extLst>
          </p:cNvPr>
          <p:cNvSpPr txBox="1"/>
          <p:nvPr/>
        </p:nvSpPr>
        <p:spPr>
          <a:xfrm>
            <a:off x="7155289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Coupon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discount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33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xmlns="" id="{DC736EB9-4A09-46C1-87D7-7D732CB2CCA6}"/>
              </a:ext>
            </a:extLst>
          </p:cNvPr>
          <p:cNvGrpSpPr/>
          <p:nvPr/>
        </p:nvGrpSpPr>
        <p:grpSpPr>
          <a:xfrm>
            <a:off x="206059" y="2104953"/>
            <a:ext cx="12389484" cy="7203639"/>
            <a:chOff x="640799" y="2099566"/>
            <a:chExt cx="11520001" cy="6382673"/>
          </a:xfrm>
        </p:grpSpPr>
        <p:pic>
          <p:nvPicPr>
            <p:cNvPr id="44" name="図 43">
              <a:extLst>
                <a:ext uri="{FF2B5EF4-FFF2-40B4-BE49-F238E27FC236}">
                  <a16:creationId xmlns:a16="http://schemas.microsoft.com/office/drawing/2014/main" xmlns="" id="{018B4AC6-C653-440D-B75E-0F0BE0CC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99" y="2099566"/>
              <a:ext cx="11520000" cy="340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xmlns="" id="{9512FEE7-78AE-4157-BD8D-849BBC3FF6FB}"/>
                </a:ext>
              </a:extLst>
            </p:cNvPr>
            <p:cNvSpPr/>
            <p:nvPr/>
          </p:nvSpPr>
          <p:spPr>
            <a:xfrm>
              <a:off x="640800" y="2441927"/>
              <a:ext cx="11520000" cy="60403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lvl="2"/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0" name="正方形/長方形 29"/>
          <p:cNvSpPr/>
          <p:nvPr/>
        </p:nvSpPr>
        <p:spPr>
          <a:xfrm>
            <a:off x="0" y="995382"/>
            <a:ext cx="12801600" cy="960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21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 factor which has strong impact and low score is important.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1929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81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アンケート結果から改善点を導く</a:t>
            </a:r>
            <a:endParaRPr lang="en-US" altLang="ja-JP" sz="3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0" name="円/楕円 36">
            <a:extLst>
              <a:ext uri="{FF2B5EF4-FFF2-40B4-BE49-F238E27FC236}">
                <a16:creationId xmlns:a16="http://schemas.microsoft.com/office/drawing/2014/main" xmlns="" id="{9AF96C1B-A47D-4F8A-82E0-9E0FA86F20AA}"/>
              </a:ext>
            </a:extLst>
          </p:cNvPr>
          <p:cNvSpPr/>
          <p:nvPr/>
        </p:nvSpPr>
        <p:spPr>
          <a:xfrm>
            <a:off x="9211662" y="2740520"/>
            <a:ext cx="239105" cy="239105"/>
          </a:xfrm>
          <a:prstGeom prst="ellipse">
            <a:avLst/>
          </a:prstGeom>
          <a:solidFill>
            <a:srgbClr val="F97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4283F7A5-001B-48C1-9519-69528F2E757D}"/>
              </a:ext>
            </a:extLst>
          </p:cNvPr>
          <p:cNvGrpSpPr/>
          <p:nvPr/>
        </p:nvGrpSpPr>
        <p:grpSpPr>
          <a:xfrm>
            <a:off x="233870" y="3843750"/>
            <a:ext cx="12116997" cy="5422272"/>
            <a:chOff x="307531" y="4080822"/>
            <a:chExt cx="11903475" cy="5326722"/>
          </a:xfrm>
        </p:grpSpPr>
        <p:pic>
          <p:nvPicPr>
            <p:cNvPr id="51" name="図 50">
              <a:extLst>
                <a:ext uri="{FF2B5EF4-FFF2-40B4-BE49-F238E27FC236}">
                  <a16:creationId xmlns:a16="http://schemas.microsoft.com/office/drawing/2014/main" xmlns="" id="{FF5DC593-3B6A-481B-90AC-8480F010F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531" y="4080822"/>
              <a:ext cx="8067047" cy="5326722"/>
            </a:xfrm>
            <a:prstGeom prst="rect">
              <a:avLst/>
            </a:prstGeom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xmlns="" id="{308C5F23-2CE8-4014-AC73-64B7291E8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30620" y="4271935"/>
              <a:ext cx="1758888" cy="4923131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xmlns="" id="{DF74A36E-9C62-42CA-8D1B-2F14F2971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5741" y="4234883"/>
              <a:ext cx="2215265" cy="5062050"/>
            </a:xfrm>
            <a:prstGeom prst="rect">
              <a:avLst/>
            </a:prstGeom>
          </p:spPr>
        </p:pic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6CF65E31-4C53-4F90-A08C-719DED0DC356}"/>
              </a:ext>
            </a:extLst>
          </p:cNvPr>
          <p:cNvSpPr/>
          <p:nvPr/>
        </p:nvSpPr>
        <p:spPr>
          <a:xfrm>
            <a:off x="509047" y="8960400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xmlns="" id="{FD291F20-7813-40E8-8A4C-1CFC41385659}"/>
              </a:ext>
            </a:extLst>
          </p:cNvPr>
          <p:cNvGrpSpPr/>
          <p:nvPr/>
        </p:nvGrpSpPr>
        <p:grpSpPr>
          <a:xfrm>
            <a:off x="310524" y="3793872"/>
            <a:ext cx="12103200" cy="5359556"/>
            <a:chOff x="509047" y="2638337"/>
            <a:chExt cx="8687766" cy="3825878"/>
          </a:xfrm>
        </p:grpSpPr>
        <p:pic>
          <p:nvPicPr>
            <p:cNvPr id="128" name="図 127">
              <a:extLst>
                <a:ext uri="{FF2B5EF4-FFF2-40B4-BE49-F238E27FC236}">
                  <a16:creationId xmlns:a16="http://schemas.microsoft.com/office/drawing/2014/main" xmlns="" id="{234AB2A2-DA39-4FD3-B1E6-8693AC6D3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9047" y="2638337"/>
              <a:ext cx="5862336" cy="3551230"/>
            </a:xfrm>
            <a:prstGeom prst="rect">
              <a:avLst/>
            </a:prstGeom>
          </p:spPr>
        </p:pic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xmlns="" id="{598A7459-045B-47C8-A84C-71DB807D6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23961" y="2828042"/>
              <a:ext cx="1269249" cy="3636173"/>
            </a:xfrm>
            <a:prstGeom prst="rect">
              <a:avLst/>
            </a:prstGeom>
          </p:spPr>
        </p:pic>
        <p:pic>
          <p:nvPicPr>
            <p:cNvPr id="130" name="図 129">
              <a:extLst>
                <a:ext uri="{FF2B5EF4-FFF2-40B4-BE49-F238E27FC236}">
                  <a16:creationId xmlns:a16="http://schemas.microsoft.com/office/drawing/2014/main" xmlns="" id="{676266D4-75B9-42CA-B72C-3E71BADA9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6086" y="2740520"/>
              <a:ext cx="1650727" cy="3449046"/>
            </a:xfrm>
            <a:prstGeom prst="rect">
              <a:avLst/>
            </a:prstGeom>
          </p:spPr>
        </p:pic>
      </p:grp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xmlns="" id="{9088B336-CEC8-47E1-A57C-620A71F8C918}"/>
              </a:ext>
            </a:extLst>
          </p:cNvPr>
          <p:cNvSpPr/>
          <p:nvPr/>
        </p:nvSpPr>
        <p:spPr>
          <a:xfrm>
            <a:off x="460100" y="8960399"/>
            <a:ext cx="12012833" cy="3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xmlns="" id="{91B9E76F-04B0-47D4-9613-3B18660A9ECD}"/>
              </a:ext>
            </a:extLst>
          </p:cNvPr>
          <p:cNvGrpSpPr/>
          <p:nvPr/>
        </p:nvGrpSpPr>
        <p:grpSpPr>
          <a:xfrm>
            <a:off x="306417" y="3849871"/>
            <a:ext cx="12107308" cy="5476936"/>
            <a:chOff x="509047" y="2668730"/>
            <a:chExt cx="8689937" cy="3906241"/>
          </a:xfrm>
        </p:grpSpPr>
        <p:pic>
          <p:nvPicPr>
            <p:cNvPr id="199" name="図 198">
              <a:extLst>
                <a:ext uri="{FF2B5EF4-FFF2-40B4-BE49-F238E27FC236}">
                  <a16:creationId xmlns:a16="http://schemas.microsoft.com/office/drawing/2014/main" xmlns="" id="{75708302-8283-4B30-B25C-B71C69A46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9047" y="2668730"/>
              <a:ext cx="5862336" cy="3773101"/>
            </a:xfrm>
            <a:prstGeom prst="rect">
              <a:avLst/>
            </a:prstGeom>
          </p:spPr>
        </p:pic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xmlns="" id="{C10DFED3-E3A9-46E8-A81B-0948294D4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2915" y="2740520"/>
              <a:ext cx="1273704" cy="3701311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xmlns="" id="{7CC5CD33-74BE-4A7F-9EA2-A76A6B9A4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27067" y="2668730"/>
              <a:ext cx="1671917" cy="3906241"/>
            </a:xfrm>
            <a:prstGeom prst="rect">
              <a:avLst/>
            </a:prstGeom>
          </p:spPr>
        </p:pic>
      </p:grpSp>
      <p:sp>
        <p:nvSpPr>
          <p:cNvPr id="48" name="円/楕円 35">
            <a:extLst>
              <a:ext uri="{FF2B5EF4-FFF2-40B4-BE49-F238E27FC236}">
                <a16:creationId xmlns:a16="http://schemas.microsoft.com/office/drawing/2014/main" xmlns="" id="{8BAEBEDA-463D-4DCE-8532-1E9F8A26AA58}"/>
              </a:ext>
            </a:extLst>
          </p:cNvPr>
          <p:cNvSpPr/>
          <p:nvPr/>
        </p:nvSpPr>
        <p:spPr>
          <a:xfrm>
            <a:off x="10789044" y="2740520"/>
            <a:ext cx="239105" cy="239105"/>
          </a:xfrm>
          <a:prstGeom prst="ellipse">
            <a:avLst/>
          </a:prstGeom>
          <a:solidFill>
            <a:srgbClr val="309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sp>
        <p:nvSpPr>
          <p:cNvPr id="52" name="円/楕円 37">
            <a:extLst>
              <a:ext uri="{FF2B5EF4-FFF2-40B4-BE49-F238E27FC236}">
                <a16:creationId xmlns:a16="http://schemas.microsoft.com/office/drawing/2014/main" xmlns="" id="{EC987C33-4000-4555-8C26-403FC334F59F}"/>
              </a:ext>
            </a:extLst>
          </p:cNvPr>
          <p:cNvSpPr/>
          <p:nvPr/>
        </p:nvSpPr>
        <p:spPr>
          <a:xfrm>
            <a:off x="11098416" y="2740520"/>
            <a:ext cx="239105" cy="239105"/>
          </a:xfrm>
          <a:prstGeom prst="ellipse">
            <a:avLst/>
          </a:prstGeom>
          <a:solidFill>
            <a:srgbClr val="EC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43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xmlns="" id="{734193F8-8D08-489A-BFFB-F7989CECA179}"/>
              </a:ext>
            </a:extLst>
          </p:cNvPr>
          <p:cNvSpPr txBox="1"/>
          <p:nvPr/>
        </p:nvSpPr>
        <p:spPr>
          <a:xfrm>
            <a:off x="2823604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Access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xmlns="" id="{D6C005AE-360B-4DFD-BCC0-3FED11ECEE6E}"/>
              </a:ext>
            </a:extLst>
          </p:cNvPr>
          <p:cNvSpPr txBox="1"/>
          <p:nvPr/>
        </p:nvSpPr>
        <p:spPr>
          <a:xfrm>
            <a:off x="3689941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Easy to find product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xmlns="" id="{1866F3AF-553C-44C1-82C8-0C9500B6A7DA}"/>
              </a:ext>
            </a:extLst>
          </p:cNvPr>
          <p:cNvSpPr txBox="1"/>
          <p:nvPr/>
        </p:nvSpPr>
        <p:spPr>
          <a:xfrm>
            <a:off x="4556278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Variety of product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xmlns="" id="{56ADC103-046D-4C09-BC5F-21B0664B06A3}"/>
              </a:ext>
            </a:extLst>
          </p:cNvPr>
          <p:cNvSpPr txBox="1"/>
          <p:nvPr/>
        </p:nvSpPr>
        <p:spPr>
          <a:xfrm>
            <a:off x="5422615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Product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design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xmlns="" id="{01C373DA-CCCC-4C19-9197-C34AB3D09309}"/>
              </a:ext>
            </a:extLst>
          </p:cNvPr>
          <p:cNvSpPr txBox="1"/>
          <p:nvPr/>
        </p:nvSpPr>
        <p:spPr>
          <a:xfrm>
            <a:off x="628895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Price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xmlns="" id="{69E4AB19-B5CA-41E7-95CE-662F17FB34A7}"/>
              </a:ext>
            </a:extLst>
          </p:cNvPr>
          <p:cNvSpPr txBox="1"/>
          <p:nvPr/>
        </p:nvSpPr>
        <p:spPr>
          <a:xfrm>
            <a:off x="8021626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Service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xmlns="" id="{C76E96C7-C81B-48DF-ADBE-C3FB725F321F}"/>
              </a:ext>
            </a:extLst>
          </p:cNvPr>
          <p:cNvSpPr txBox="1"/>
          <p:nvPr/>
        </p:nvSpPr>
        <p:spPr>
          <a:xfrm>
            <a:off x="8887963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Last long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xmlns="" id="{3ABAA75D-319A-476E-B1AD-6643197CB1CD}"/>
              </a:ext>
            </a:extLst>
          </p:cNvPr>
          <p:cNvSpPr txBox="1"/>
          <p:nvPr/>
        </p:nvSpPr>
        <p:spPr>
          <a:xfrm>
            <a:off x="975430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Easy to exchange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xmlns="" id="{8686A1DC-B616-49B9-95EA-F8524D7A302A}"/>
              </a:ext>
            </a:extLst>
          </p:cNvPr>
          <p:cNvSpPr txBox="1"/>
          <p:nvPr/>
        </p:nvSpPr>
        <p:spPr>
          <a:xfrm>
            <a:off x="1062063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Response to inquiries</a:t>
            </a:r>
            <a:endParaRPr lang="ja-JP" altLang="en-US" sz="12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xmlns="" id="{C1C90E6D-C3B8-46A7-9073-50541A32A22C}"/>
              </a:ext>
            </a:extLst>
          </p:cNvPr>
          <p:cNvSpPr txBox="1"/>
          <p:nvPr/>
        </p:nvSpPr>
        <p:spPr>
          <a:xfrm>
            <a:off x="11486972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mail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xmlns="" id="{5F77F0B9-4080-408C-9A51-93DC820AEE29}"/>
              </a:ext>
            </a:extLst>
          </p:cNvPr>
          <p:cNvSpPr txBox="1"/>
          <p:nvPr/>
        </p:nvSpPr>
        <p:spPr>
          <a:xfrm>
            <a:off x="1090930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Brand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xmlns="" id="{86D42F54-1F15-4E49-B340-82E5C749FAF0}"/>
              </a:ext>
            </a:extLst>
          </p:cNvPr>
          <p:cNvSpPr txBox="1"/>
          <p:nvPr/>
        </p:nvSpPr>
        <p:spPr>
          <a:xfrm>
            <a:off x="1957267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Campaign information</a:t>
            </a:r>
            <a:endParaRPr lang="ja-JP" altLang="en-US" sz="12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xmlns="" id="{A17A7174-4ECE-44C9-8000-957EF2C7E22E}"/>
              </a:ext>
            </a:extLst>
          </p:cNvPr>
          <p:cNvSpPr txBox="1"/>
          <p:nvPr/>
        </p:nvSpPr>
        <p:spPr>
          <a:xfrm>
            <a:off x="7155289" y="3130819"/>
            <a:ext cx="853233" cy="798810"/>
          </a:xfrm>
          <a:prstGeom prst="rect">
            <a:avLst/>
          </a:prstGeom>
          <a:noFill/>
          <a:ln>
            <a:noFill/>
          </a:ln>
        </p:spPr>
        <p:txBody>
          <a:bodyPr wrap="square" lIns="25714" tIns="25714" rIns="25714" bIns="25714" rtlCol="0" anchor="ctr">
            <a:noAutofit/>
          </a:bodyPr>
          <a:lstStyle/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Coupon</a:t>
            </a:r>
          </a:p>
          <a:p>
            <a:pPr algn="ctr"/>
            <a:r>
              <a:rPr lang="en-US" altLang="ja-JP" sz="15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discount</a:t>
            </a:r>
            <a:endParaRPr lang="ja-JP" altLang="en-US" sz="15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xmlns="" id="{B5AD87EB-A456-4C0F-8600-EB910E123DAA}"/>
              </a:ext>
            </a:extLst>
          </p:cNvPr>
          <p:cNvSpPr/>
          <p:nvPr/>
        </p:nvSpPr>
        <p:spPr>
          <a:xfrm>
            <a:off x="-93785" y="2440209"/>
            <a:ext cx="12977447" cy="651847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95000"/>
                </a:schemeClr>
              </a:gs>
              <a:gs pos="23000">
                <a:schemeClr val="tx1">
                  <a:lumMod val="65000"/>
                  <a:lumOff val="35000"/>
                  <a:alpha val="95000"/>
                </a:schemeClr>
              </a:gs>
              <a:gs pos="69000">
                <a:schemeClr val="tx1">
                  <a:lumMod val="85000"/>
                  <a:lumOff val="15000"/>
                  <a:alpha val="90000"/>
                </a:schemeClr>
              </a:gs>
              <a:gs pos="97000">
                <a:schemeClr val="tx1">
                  <a:lumMod val="95000"/>
                  <a:lumOff val="5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5400" b="1" dirty="0"/>
              <a:t>P</a:t>
            </a:r>
            <a:r>
              <a:rPr lang="en-US" altLang="ja-JP" sz="5400" b="1" dirty="0" smtClean="0"/>
              <a:t>rioritize CX.</a:t>
            </a:r>
            <a:endParaRPr lang="ja-JP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84085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85800" y="3500244"/>
            <a:ext cx="1143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Take action</a:t>
            </a:r>
            <a:endParaRPr kumimoji="1" lang="ja-JP" altLang="en-US" sz="4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0820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63" y="1477271"/>
            <a:ext cx="6329386" cy="147404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64391" y="3969565"/>
            <a:ext cx="4314024" cy="3162806"/>
          </a:xfrm>
          <a:prstGeom prst="rect">
            <a:avLst/>
          </a:prstGeom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417027" y="5449566"/>
            <a:ext cx="4314027" cy="3173519"/>
          </a:xfrm>
          <a:prstGeom prst="rect">
            <a:avLst/>
          </a:prstGeom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418366" y="106765"/>
            <a:ext cx="10467737" cy="830586"/>
          </a:xfrm>
          <a:prstGeom prst="rect">
            <a:avLst/>
          </a:prstGeom>
        </p:spPr>
        <p:txBody>
          <a:bodyPr anchor="ctr"/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CASE : Apparel company </a:t>
            </a:r>
            <a:endParaRPr lang="ja-JP" altLang="en-US" sz="36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07956" y="4383994"/>
            <a:ext cx="5400000" cy="295465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Apparel company for young </a:t>
            </a:r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women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They start CM(ad) on </a:t>
            </a:r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TV. They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got recognition, but retention rate went down.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They want to identify experiences that can hinder purchase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81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639763" y="1416051"/>
            <a:ext cx="5360894" cy="717550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収益性指標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39763" y="-694663"/>
            <a:ext cx="5360894" cy="322729"/>
          </a:xfrm>
          <a:prstGeom prst="rect">
            <a:avLst/>
          </a:prstGeom>
          <a:solidFill>
            <a:srgbClr val="04138F"/>
          </a:solidFill>
          <a:ln>
            <a:solidFill>
              <a:srgbClr val="0413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39763" y="2965949"/>
            <a:ext cx="5360894" cy="717550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推奨度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(NPS)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39763" y="4515847"/>
            <a:ext cx="543578" cy="18867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ファッション性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327951" y="4515847"/>
            <a:ext cx="543578" cy="18867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商品価格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2704327" y="4515847"/>
            <a:ext cx="543578" cy="18867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クオリティー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392515" y="4515847"/>
            <a:ext cx="543578" cy="1886790"/>
          </a:xfrm>
          <a:prstGeom prst="rect">
            <a:avLst/>
          </a:prstGeom>
          <a:solidFill>
            <a:srgbClr val="0413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店員の接客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080703" y="4515847"/>
            <a:ext cx="543578" cy="18867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問い合わせ対応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4768891" y="4515847"/>
            <a:ext cx="543578" cy="18867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店舗の雰囲気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2016139" y="4515847"/>
            <a:ext cx="543578" cy="18867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品揃え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39763" y="7234985"/>
            <a:ext cx="688188" cy="1886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413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礼儀・丁寧さ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574304" y="7234985"/>
            <a:ext cx="688188" cy="1886790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親身さ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3443386" y="7234985"/>
            <a:ext cx="688188" cy="1886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413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スピード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4377927" y="7234985"/>
            <a:ext cx="688188" cy="1886790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レジ対応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5312469" y="7234985"/>
            <a:ext cx="688188" cy="1886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413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接客全般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2508845" y="7234985"/>
            <a:ext cx="688188" cy="1886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413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声掛け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5457079" y="4515847"/>
            <a:ext cx="543578" cy="18867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店舗の雰囲気</a:t>
            </a:r>
          </a:p>
        </p:txBody>
      </p:sp>
      <p:cxnSp>
        <p:nvCxnSpPr>
          <p:cNvPr id="27" name="曲線コネクタ 26"/>
          <p:cNvCxnSpPr>
            <a:stCxn id="11" idx="0"/>
            <a:endCxn id="5" idx="2"/>
          </p:cNvCxnSpPr>
          <p:nvPr/>
        </p:nvCxnSpPr>
        <p:spPr>
          <a:xfrm rot="16200000" flipV="1">
            <a:off x="3076083" y="3927626"/>
            <a:ext cx="832348" cy="344094"/>
          </a:xfrm>
          <a:prstGeom prst="curvedConnector3">
            <a:avLst/>
          </a:prstGeom>
          <a:ln w="76200">
            <a:solidFill>
              <a:srgbClr val="008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線コネクタ 28"/>
          <p:cNvCxnSpPr>
            <a:stCxn id="6" idx="0"/>
            <a:endCxn id="5" idx="2"/>
          </p:cNvCxnSpPr>
          <p:nvPr/>
        </p:nvCxnSpPr>
        <p:spPr>
          <a:xfrm rot="5400000" flipH="1" flipV="1">
            <a:off x="1699707" y="2895344"/>
            <a:ext cx="832348" cy="2408658"/>
          </a:xfrm>
          <a:prstGeom prst="curvedConnector3">
            <a:avLst>
              <a:gd name="adj1" fmla="val 50000"/>
            </a:avLst>
          </a:prstGeom>
          <a:ln w="38100">
            <a:solidFill>
              <a:srgbClr val="008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線コネクタ 31"/>
          <p:cNvCxnSpPr>
            <a:stCxn id="10" idx="0"/>
            <a:endCxn id="5" idx="2"/>
          </p:cNvCxnSpPr>
          <p:nvPr/>
        </p:nvCxnSpPr>
        <p:spPr>
          <a:xfrm rot="5400000" flipH="1" flipV="1">
            <a:off x="2731989" y="3927626"/>
            <a:ext cx="832348" cy="344094"/>
          </a:xfrm>
          <a:prstGeom prst="curvedConnector3">
            <a:avLst>
              <a:gd name="adj1" fmla="val 50000"/>
            </a:avLst>
          </a:prstGeom>
          <a:ln w="19050">
            <a:solidFill>
              <a:srgbClr val="008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線コネクタ 34"/>
          <p:cNvCxnSpPr>
            <a:stCxn id="13" idx="0"/>
            <a:endCxn id="5" idx="2"/>
          </p:cNvCxnSpPr>
          <p:nvPr/>
        </p:nvCxnSpPr>
        <p:spPr>
          <a:xfrm rot="16200000" flipV="1">
            <a:off x="3764271" y="3239438"/>
            <a:ext cx="832348" cy="1720470"/>
          </a:xfrm>
          <a:prstGeom prst="curvedConnector3">
            <a:avLst>
              <a:gd name="adj1" fmla="val 50000"/>
            </a:avLst>
          </a:prstGeom>
          <a:ln w="9525">
            <a:solidFill>
              <a:srgbClr val="008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上矢印 37"/>
          <p:cNvSpPr/>
          <p:nvPr/>
        </p:nvSpPr>
        <p:spPr>
          <a:xfrm>
            <a:off x="3044061" y="2133601"/>
            <a:ext cx="552295" cy="832348"/>
          </a:xfrm>
          <a:prstGeom prst="upArrow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938682" y="1888055"/>
            <a:ext cx="52231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NPS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が高い程、顧客単価（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回あたりの購入金額）が向上。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ロイヤルティの高い顧客は単価が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5,000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円を超える。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0" name="二等辺三角形 39"/>
          <p:cNvSpPr/>
          <p:nvPr/>
        </p:nvSpPr>
        <p:spPr>
          <a:xfrm rot="5400000">
            <a:off x="6194611" y="2287017"/>
            <a:ext cx="609600" cy="52551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1" name="二等辺三角形 40"/>
          <p:cNvSpPr/>
          <p:nvPr/>
        </p:nvSpPr>
        <p:spPr>
          <a:xfrm rot="5400000">
            <a:off x="6194610" y="3823410"/>
            <a:ext cx="609600" cy="52551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938682" y="3745730"/>
            <a:ext cx="5223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顧客体験の中でも「店員の接客」が最も影響していることが判明。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3" name="二等辺三角形 42"/>
          <p:cNvSpPr/>
          <p:nvPr/>
        </p:nvSpPr>
        <p:spPr>
          <a:xfrm rot="5400000">
            <a:off x="6194609" y="6548626"/>
            <a:ext cx="609600" cy="52551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938681" y="6470946"/>
            <a:ext cx="52231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「店員の接客」による体験を構成する要因の中でも、「親身さ」が体験価値の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押し上げに影響している一方、「レジ対応」が体験価値の引き下げに影響していることが判明。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45" name="曲線コネクタ 44"/>
          <p:cNvCxnSpPr>
            <a:stCxn id="18" idx="0"/>
            <a:endCxn id="11" idx="2"/>
          </p:cNvCxnSpPr>
          <p:nvPr/>
        </p:nvCxnSpPr>
        <p:spPr>
          <a:xfrm rot="16200000" flipV="1">
            <a:off x="3776989" y="6289952"/>
            <a:ext cx="832348" cy="1057717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線コネクタ 47"/>
          <p:cNvCxnSpPr>
            <a:stCxn id="16" idx="0"/>
            <a:endCxn id="11" idx="2"/>
          </p:cNvCxnSpPr>
          <p:nvPr/>
        </p:nvCxnSpPr>
        <p:spPr>
          <a:xfrm rot="5400000" flipH="1" flipV="1">
            <a:off x="2375177" y="5945858"/>
            <a:ext cx="832348" cy="1745906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線コネクタ 50"/>
          <p:cNvCxnSpPr>
            <a:stCxn id="15" idx="0"/>
            <a:endCxn id="11" idx="2"/>
          </p:cNvCxnSpPr>
          <p:nvPr/>
        </p:nvCxnSpPr>
        <p:spPr>
          <a:xfrm rot="5400000" flipH="1" flipV="1">
            <a:off x="1907906" y="5478588"/>
            <a:ext cx="832348" cy="268044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曲線コネクタ 53"/>
          <p:cNvCxnSpPr>
            <a:stCxn id="21" idx="0"/>
            <a:endCxn id="11" idx="2"/>
          </p:cNvCxnSpPr>
          <p:nvPr/>
        </p:nvCxnSpPr>
        <p:spPr>
          <a:xfrm rot="5400000" flipH="1" flipV="1">
            <a:off x="2842447" y="6413129"/>
            <a:ext cx="832348" cy="811365"/>
          </a:xfrm>
          <a:prstGeom prst="curvedConnector3">
            <a:avLst>
              <a:gd name="adj1" fmla="val 50000"/>
            </a:avLst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曲線コネクタ 56"/>
          <p:cNvCxnSpPr>
            <a:stCxn id="17" idx="0"/>
            <a:endCxn id="11" idx="2"/>
          </p:cNvCxnSpPr>
          <p:nvPr/>
        </p:nvCxnSpPr>
        <p:spPr>
          <a:xfrm rot="16200000" flipV="1">
            <a:off x="3309718" y="6757223"/>
            <a:ext cx="832348" cy="123176"/>
          </a:xfrm>
          <a:prstGeom prst="curvedConnector3">
            <a:avLst>
              <a:gd name="adj1" fmla="val 50000"/>
            </a:avLst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線コネクタ 59"/>
          <p:cNvCxnSpPr>
            <a:stCxn id="19" idx="0"/>
            <a:endCxn id="11" idx="2"/>
          </p:cNvCxnSpPr>
          <p:nvPr/>
        </p:nvCxnSpPr>
        <p:spPr>
          <a:xfrm rot="16200000" flipV="1">
            <a:off x="4244260" y="5822681"/>
            <a:ext cx="832348" cy="1992259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分析の概要</a:t>
            </a:r>
            <a:endParaRPr lang="en-US" altLang="ja-JP" sz="36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4659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639763" y="-694663"/>
            <a:ext cx="5360894" cy="322729"/>
          </a:xfrm>
          <a:prstGeom prst="rect">
            <a:avLst/>
          </a:prstGeom>
          <a:solidFill>
            <a:srgbClr val="04138F"/>
          </a:solidFill>
          <a:ln>
            <a:solidFill>
              <a:srgbClr val="0413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800944" y="-694663"/>
            <a:ext cx="5360894" cy="322729"/>
          </a:xfrm>
          <a:prstGeom prst="rect">
            <a:avLst/>
          </a:prstGeom>
          <a:solidFill>
            <a:srgbClr val="04138F"/>
          </a:solidFill>
          <a:ln>
            <a:solidFill>
              <a:srgbClr val="0413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800944" y="1416050"/>
            <a:ext cx="5360894" cy="448610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強み：親身さについて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39763" y="1416051"/>
            <a:ext cx="5360894" cy="448610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弱み：</a:t>
            </a: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レジ対応</a:t>
            </a:r>
            <a:r>
              <a:rPr kumimoji="1"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について</a:t>
            </a:r>
          </a:p>
        </p:txBody>
      </p:sp>
      <p:sp>
        <p:nvSpPr>
          <p:cNvPr id="7" name="正方形/長方形 6"/>
          <p:cNvSpPr>
            <a:spLocks noChangeAspect="1"/>
          </p:cNvSpPr>
          <p:nvPr/>
        </p:nvSpPr>
        <p:spPr>
          <a:xfrm>
            <a:off x="6800944" y="4188827"/>
            <a:ext cx="5322402" cy="4932948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>
            <a:spLocks noChangeAspect="1"/>
          </p:cNvSpPr>
          <p:nvPr/>
        </p:nvSpPr>
        <p:spPr>
          <a:xfrm>
            <a:off x="639763" y="4188827"/>
            <a:ext cx="5322402" cy="4932948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>
            <a:spLocks noChangeAspect="1"/>
          </p:cNvSpPr>
          <p:nvPr/>
        </p:nvSpPr>
        <p:spPr>
          <a:xfrm>
            <a:off x="639763" y="3719205"/>
            <a:ext cx="5322402" cy="440789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ポイント機能</a:t>
            </a:r>
          </a:p>
        </p:txBody>
      </p:sp>
      <p:sp>
        <p:nvSpPr>
          <p:cNvPr id="10" name="正方形/長方形 9"/>
          <p:cNvSpPr>
            <a:spLocks noChangeAspect="1"/>
          </p:cNvSpPr>
          <p:nvPr/>
        </p:nvSpPr>
        <p:spPr>
          <a:xfrm>
            <a:off x="6800944" y="3719204"/>
            <a:ext cx="5322402" cy="440789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スタッフコーディネート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7035" y="4188827"/>
            <a:ext cx="3547857" cy="493294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7724" y="4233595"/>
            <a:ext cx="3465094" cy="488818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39763" y="2042621"/>
            <a:ext cx="5322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ポイントカードのやり取りに時間がかかり、レジ前行列が長くなっていた。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行列を減らすために、店員が接客を粗末にしていた。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二等辺三角形 13"/>
          <p:cNvSpPr/>
          <p:nvPr/>
        </p:nvSpPr>
        <p:spPr>
          <a:xfrm rot="10800000">
            <a:off x="3084834" y="3208575"/>
            <a:ext cx="432257" cy="37263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800944" y="2042620"/>
            <a:ext cx="5322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店員のコーディネートに対する相談に対する高評価が多かった。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店員自身のコーディネートが高評価だった。</a:t>
            </a:r>
          </a:p>
        </p:txBody>
      </p:sp>
      <p:sp>
        <p:nvSpPr>
          <p:cNvPr id="16" name="二等辺三角形 15"/>
          <p:cNvSpPr/>
          <p:nvPr/>
        </p:nvSpPr>
        <p:spPr>
          <a:xfrm rot="10800000">
            <a:off x="9294142" y="3208576"/>
            <a:ext cx="432257" cy="37263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3263" y="223816"/>
            <a:ext cx="910750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分析を受けての実行施策</a:t>
            </a:r>
            <a:endParaRPr lang="en-US" altLang="ja-JP" sz="36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5857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56101" y="4014797"/>
            <a:ext cx="5332228" cy="5178543"/>
            <a:chOff x="6672649" y="3393956"/>
            <a:chExt cx="5332228" cy="5178543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268" b="16726"/>
            <a:stretch/>
          </p:blipFill>
          <p:spPr>
            <a:xfrm>
              <a:off x="6672649" y="3393956"/>
              <a:ext cx="5332228" cy="5178543"/>
            </a:xfrm>
            <a:prstGeom prst="rect">
              <a:avLst/>
            </a:prstGeom>
          </p:spPr>
        </p:pic>
        <p:sp>
          <p:nvSpPr>
            <p:cNvPr id="5" name="正方形/長方形 4"/>
            <p:cNvSpPr/>
            <p:nvPr/>
          </p:nvSpPr>
          <p:spPr>
            <a:xfrm>
              <a:off x="6839999" y="4577949"/>
              <a:ext cx="8002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商品</a:t>
              </a: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6839999" y="6575224"/>
              <a:ext cx="8002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接客</a:t>
              </a:r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6839998" y="7930782"/>
              <a:ext cx="8002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店舗</a:t>
              </a:r>
            </a:p>
          </p:txBody>
        </p:sp>
      </p:grpSp>
      <p:sp>
        <p:nvSpPr>
          <p:cNvPr id="8" name="正方形/長方形 7"/>
          <p:cNvSpPr>
            <a:spLocks noChangeAspect="1"/>
          </p:cNvSpPr>
          <p:nvPr/>
        </p:nvSpPr>
        <p:spPr>
          <a:xfrm>
            <a:off x="656101" y="3393956"/>
            <a:ext cx="5322402" cy="440789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第一回目調査（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NPS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：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）</a:t>
            </a:r>
          </a:p>
        </p:txBody>
      </p:sp>
      <p:sp>
        <p:nvSpPr>
          <p:cNvPr id="9" name="正方形/長方形 8"/>
          <p:cNvSpPr>
            <a:spLocks noChangeAspect="1"/>
          </p:cNvSpPr>
          <p:nvPr/>
        </p:nvSpPr>
        <p:spPr>
          <a:xfrm>
            <a:off x="6672649" y="3393956"/>
            <a:ext cx="5322402" cy="440789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第二回目調査（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NPS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：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20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81" r="38372" b="16559"/>
          <a:stretch/>
        </p:blipFill>
        <p:spPr>
          <a:xfrm>
            <a:off x="6672649" y="4020837"/>
            <a:ext cx="5322402" cy="5197702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343263" y="223816"/>
            <a:ext cx="1009727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改善施策の結果</a:t>
            </a:r>
            <a:endParaRPr lang="en-US" altLang="ja-JP" sz="36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56101" y="1219200"/>
            <a:ext cx="1133895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“こうした対策を打った結果、課題となっていたリピート率が</a:t>
            </a:r>
            <a:r>
              <a:rPr lang="en-US" altLang="ja-JP" sz="24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ja-JP" altLang="en-US" sz="24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月に下げ止まり、わずかだが上昇に転じ始めた”</a:t>
            </a:r>
            <a:endParaRPr lang="en-US" altLang="ja-JP" sz="2400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ja-JP" altLang="en-US" sz="1100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“その結果、全商品の</a:t>
            </a:r>
            <a:r>
              <a:rPr lang="en-US" altLang="ja-JP" sz="24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PV</a:t>
            </a:r>
            <a:r>
              <a:rPr lang="ja-JP" altLang="en-US" sz="24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</a:t>
            </a:r>
            <a:r>
              <a:rPr lang="en-US" altLang="ja-JP" sz="24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倍に上昇。購入率も高まっている。”</a:t>
            </a:r>
            <a:endParaRPr lang="en-US" altLang="ja-JP" sz="2400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r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-</a:t>
            </a:r>
            <a:r>
              <a:rPr lang="en-US" altLang="ja-JP" sz="18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日経デジタルマーケティングより抜粋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18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Customer Experience Management system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0210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7" name="正方形/長方形 76"/>
          <p:cNvSpPr>
            <a:spLocks noChangeAspect="1"/>
          </p:cNvSpPr>
          <p:nvPr/>
        </p:nvSpPr>
        <p:spPr>
          <a:xfrm>
            <a:off x="640800" y="3038244"/>
            <a:ext cx="5322402" cy="5322402"/>
          </a:xfrm>
          <a:prstGeom prst="rect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Our clients</a:t>
            </a:r>
          </a:p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400+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67" y="6357198"/>
            <a:ext cx="848469" cy="703751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800" y="2877902"/>
            <a:ext cx="1680279" cy="89596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588" y="6529527"/>
            <a:ext cx="1702889" cy="908019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935" y="4581579"/>
            <a:ext cx="1398536" cy="745735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9273" y="5644357"/>
            <a:ext cx="1630884" cy="47665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9172" y="4520376"/>
            <a:ext cx="1637164" cy="937603"/>
          </a:xfrm>
          <a:prstGeom prst="rect">
            <a:avLst/>
          </a:prstGeom>
        </p:spPr>
      </p:pic>
      <p:pic>
        <p:nvPicPr>
          <p:cNvPr id="3074" name="Picture 2" descr="RENAISSANCE">
            <a:extLst>
              <a:ext uri="{FF2B5EF4-FFF2-40B4-BE49-F238E27FC236}">
                <a16:creationId xmlns:a16="http://schemas.microsoft.com/office/drawing/2014/main" xmlns="" id="{E90AC239-1510-42B2-9F64-84212F4A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10260" y="6547562"/>
            <a:ext cx="1800614" cy="101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xmlns="" id="{61E90E52-FE93-4EBC-AC5E-864C98E27B4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1471" y="7388162"/>
            <a:ext cx="1882652" cy="11410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xmlns="" id="{22242614-7FE5-45C9-ADEF-F692B023E3A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623" y="4978625"/>
            <a:ext cx="1863168" cy="10513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xmlns="" id="{9B50C493-C86E-4FBE-985C-9775A8D9F63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155" y="7196078"/>
            <a:ext cx="1577692" cy="95617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xmlns="" id="{5006F0DB-0F8F-405F-A716-8C92DE75468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3791" y="3272781"/>
            <a:ext cx="1827640" cy="103131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xmlns="" id="{B1362C19-82A1-4678-9C8C-4C58159961E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7514" y="7323031"/>
            <a:ext cx="1517925" cy="919954"/>
          </a:xfrm>
          <a:prstGeom prst="rect">
            <a:avLst/>
          </a:prstGeom>
        </p:spPr>
      </p:pic>
      <p:pic>
        <p:nvPicPr>
          <p:cNvPr id="45" name="Picture 4" descr="ãç©èªã³ã¼ãã¬ã¼ã·ã§ã³ ã­ã´ãã®ç»åæ¤ç´¢çµæ">
            <a:extLst>
              <a:ext uri="{FF2B5EF4-FFF2-40B4-BE49-F238E27FC236}">
                <a16:creationId xmlns:a16="http://schemas.microsoft.com/office/drawing/2014/main" xmlns="" id="{7A8326C6-0C5D-46F0-8AAE-129DA8A80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5167" y="6388646"/>
            <a:ext cx="1967790" cy="102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xmlns="" id="{EAB10311-39A2-4B43-AC7F-AF61E2DB5DF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3630" y="3903317"/>
            <a:ext cx="1737336" cy="994972"/>
          </a:xfrm>
          <a:prstGeom prst="rect">
            <a:avLst/>
          </a:prstGeom>
        </p:spPr>
      </p:pic>
      <p:pic>
        <p:nvPicPr>
          <p:cNvPr id="50" name="Picture 2" descr="https://www.emotion-tech.co.jp/wp-content/uploads/2017/05/ropepicnic-logo-catch_480.png">
            <a:extLst>
              <a:ext uri="{FF2B5EF4-FFF2-40B4-BE49-F238E27FC236}">
                <a16:creationId xmlns:a16="http://schemas.microsoft.com/office/drawing/2014/main" xmlns="" id="{160179D6-D2C1-4CF4-9596-663121647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7858" y="5699888"/>
            <a:ext cx="1941611" cy="64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xmlns="" id="{A3552DE7-A2AF-4AE6-A256-62A625CA7F6B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3389" y="3542507"/>
            <a:ext cx="2069876" cy="794095"/>
          </a:xfrm>
          <a:prstGeom prst="rect">
            <a:avLst/>
          </a:prstGeom>
        </p:spPr>
      </p:pic>
      <p:pic>
        <p:nvPicPr>
          <p:cNvPr id="68" name="Picture 2" descr="ãblue slide designãã®ç»åæ¤ç´¢çµæ">
            <a:extLst>
              <a:ext uri="{FF2B5EF4-FFF2-40B4-BE49-F238E27FC236}">
                <a16:creationId xmlns:a16="http://schemas.microsoft.com/office/drawing/2014/main" xmlns="" id="{06BD572B-D63C-4CEF-A4EC-C5909E236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928233" y="3900393"/>
            <a:ext cx="5533354" cy="27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54C799A5-BDFB-4B5C-AEB2-F719E4F9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6" y="106765"/>
            <a:ext cx="10467737" cy="830586"/>
          </a:xfrm>
        </p:spPr>
        <p:txBody>
          <a:bodyPr/>
          <a:lstStyle/>
          <a:p>
            <a:r>
              <a:rPr kumimoji="1" lang="en-US" altLang="ja-JP" dirty="0"/>
              <a:t>Our Business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0762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381BDE5F-50F0-49CC-A876-B08709CC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+mn-ea"/>
                <a:ea typeface="+mn-ea"/>
              </a:rPr>
              <a:t>改善モニタリングの手法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xmlns="" id="{F048CE14-94F9-4FE6-A73F-3F5B1B40E69B}"/>
              </a:ext>
            </a:extLst>
          </p:cNvPr>
          <p:cNvGrpSpPr/>
          <p:nvPr/>
        </p:nvGrpSpPr>
        <p:grpSpPr>
          <a:xfrm>
            <a:off x="735302" y="3530528"/>
            <a:ext cx="11459948" cy="3892506"/>
            <a:chOff x="822779" y="1276642"/>
            <a:chExt cx="8867817" cy="3012058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xmlns="" id="{95515FCF-4F50-4E38-981C-880CE058F770}"/>
                </a:ext>
              </a:extLst>
            </p:cNvPr>
            <p:cNvSpPr/>
            <p:nvPr/>
          </p:nvSpPr>
          <p:spPr>
            <a:xfrm>
              <a:off x="5137292" y="1762200"/>
              <a:ext cx="1719000" cy="572999"/>
            </a:xfrm>
            <a:prstGeom prst="rect">
              <a:avLst/>
            </a:prstGeom>
            <a:solidFill>
              <a:srgbClr val="3C00BE"/>
            </a:solidFill>
            <a:ln w="38100">
              <a:solidFill>
                <a:srgbClr val="E400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 dirty="0">
                  <a:solidFill>
                    <a:schemeClr val="bg1"/>
                  </a:solidFill>
                  <a:latin typeface="+mn-ea"/>
                </a:rPr>
                <a:t>問い合わせ</a:t>
              </a: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61F669C7-C311-453B-B707-E4356B1128AF}"/>
                </a:ext>
              </a:extLst>
            </p:cNvPr>
            <p:cNvSpPr/>
            <p:nvPr/>
          </p:nvSpPr>
          <p:spPr>
            <a:xfrm>
              <a:off x="7715792" y="1485359"/>
              <a:ext cx="1719000" cy="257850"/>
            </a:xfrm>
            <a:prstGeom prst="rect">
              <a:avLst/>
            </a:prstGeom>
            <a:solidFill>
              <a:srgbClr val="3C00BE"/>
            </a:solidFill>
            <a:ln w="38100">
              <a:solidFill>
                <a:srgbClr val="E400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3046" rtlCol="0" anchor="ctr"/>
            <a:lstStyle/>
            <a:p>
              <a:pPr algn="ctr"/>
              <a:r>
                <a:rPr lang="ja-JP" altLang="en-US" sz="1600" b="1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対応の丁寧さ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xmlns="" id="{099426AC-08BA-404B-9C20-D83394B0335B}"/>
                </a:ext>
              </a:extLst>
            </p:cNvPr>
            <p:cNvSpPr/>
            <p:nvPr/>
          </p:nvSpPr>
          <p:spPr>
            <a:xfrm>
              <a:off x="5137292" y="3250387"/>
              <a:ext cx="1719000" cy="572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DD4D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68" b="1" dirty="0">
                  <a:solidFill>
                    <a:schemeClr val="tx1"/>
                  </a:solidFill>
                  <a:latin typeface="+mn-ea"/>
                </a:rPr>
                <a:t>体験</a:t>
              </a:r>
              <a:r>
                <a:rPr lang="en-US" altLang="ja-JP" sz="2068" b="1" dirty="0">
                  <a:solidFill>
                    <a:schemeClr val="tx1"/>
                  </a:solidFill>
                  <a:latin typeface="+mn-ea"/>
                </a:rPr>
                <a:t>Z</a:t>
              </a:r>
              <a:endParaRPr lang="ja-JP" altLang="en-US" sz="2068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xmlns="" id="{5ADA7E76-E117-4198-9FCE-8326EA881E26}"/>
                </a:ext>
              </a:extLst>
            </p:cNvPr>
            <p:cNvSpPr/>
            <p:nvPr/>
          </p:nvSpPr>
          <p:spPr>
            <a:xfrm>
              <a:off x="5137292" y="2650328"/>
              <a:ext cx="345634" cy="14362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292">
                <a:latin typeface="+mn-ea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xmlns="" id="{ECCC973E-3788-4382-82EC-194ABAFABAFD}"/>
                </a:ext>
              </a:extLst>
            </p:cNvPr>
            <p:cNvSpPr/>
            <p:nvPr/>
          </p:nvSpPr>
          <p:spPr>
            <a:xfrm>
              <a:off x="5137292" y="2819490"/>
              <a:ext cx="345634" cy="14362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292">
                <a:latin typeface="+mn-ea"/>
              </a:endParaRPr>
            </a:p>
          </p:txBody>
        </p:sp>
        <p:cxnSp>
          <p:nvCxnSpPr>
            <p:cNvPr id="8" name="曲線コネクタ 12">
              <a:extLst>
                <a:ext uri="{FF2B5EF4-FFF2-40B4-BE49-F238E27FC236}">
                  <a16:creationId xmlns:a16="http://schemas.microsoft.com/office/drawing/2014/main" xmlns="" id="{E176860E-4CFA-49E9-B7D3-5BA3640A5E86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rot="10800000" flipV="1">
              <a:off x="4277792" y="2147641"/>
              <a:ext cx="859500" cy="644796"/>
            </a:xfrm>
            <a:prstGeom prst="curvedConnector3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曲線コネクタ 13">
              <a:extLst>
                <a:ext uri="{FF2B5EF4-FFF2-40B4-BE49-F238E27FC236}">
                  <a16:creationId xmlns:a16="http://schemas.microsoft.com/office/drawing/2014/main" xmlns="" id="{10AB076A-E280-4365-9A57-0CF7B9654B82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rot="10800000" flipV="1">
              <a:off x="4277792" y="1978479"/>
              <a:ext cx="859500" cy="813958"/>
            </a:xfrm>
            <a:prstGeom prst="curvedConnector3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曲線コネクタ 14">
              <a:extLst>
                <a:ext uri="{FF2B5EF4-FFF2-40B4-BE49-F238E27FC236}">
                  <a16:creationId xmlns:a16="http://schemas.microsoft.com/office/drawing/2014/main" xmlns="" id="{D60E7FFF-0EE7-4259-9A2E-B1141A3ACA34}"/>
                </a:ext>
              </a:extLst>
            </p:cNvPr>
            <p:cNvCxnSpPr/>
            <p:nvPr/>
          </p:nvCxnSpPr>
          <p:spPr>
            <a:xfrm rot="10800000" flipV="1">
              <a:off x="4277792" y="2694431"/>
              <a:ext cx="859500" cy="70295"/>
            </a:xfrm>
            <a:prstGeom prst="curvedConnector3">
              <a:avLst/>
            </a:prstGeom>
            <a:ln w="60325">
              <a:solidFill>
                <a:schemeClr val="bg1">
                  <a:lumMod val="50000"/>
                </a:schemeClr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曲線コネクタ 15">
              <a:extLst>
                <a:ext uri="{FF2B5EF4-FFF2-40B4-BE49-F238E27FC236}">
                  <a16:creationId xmlns:a16="http://schemas.microsoft.com/office/drawing/2014/main" xmlns="" id="{ADCF239F-E0CA-407F-8762-7EED2962C13F}"/>
                </a:ext>
              </a:extLst>
            </p:cNvPr>
            <p:cNvCxnSpPr>
              <a:cxnSpLocks/>
              <a:stCxn id="7" idx="1"/>
              <a:endCxn id="19" idx="3"/>
            </p:cNvCxnSpPr>
            <p:nvPr/>
          </p:nvCxnSpPr>
          <p:spPr>
            <a:xfrm rot="10800000">
              <a:off x="4277792" y="2792438"/>
              <a:ext cx="859500" cy="98867"/>
            </a:xfrm>
            <a:prstGeom prst="curvedConnector3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曲線コネクタ 16">
              <a:extLst>
                <a:ext uri="{FF2B5EF4-FFF2-40B4-BE49-F238E27FC236}">
                  <a16:creationId xmlns:a16="http://schemas.microsoft.com/office/drawing/2014/main" xmlns="" id="{33F5F96C-B71F-4071-9157-24C3024B05F3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rot="10800000">
              <a:off x="4277792" y="2792438"/>
              <a:ext cx="859500" cy="842537"/>
            </a:xfrm>
            <a:prstGeom prst="curvedConnector3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曲線コネクタ 17">
              <a:extLst>
                <a:ext uri="{FF2B5EF4-FFF2-40B4-BE49-F238E27FC236}">
                  <a16:creationId xmlns:a16="http://schemas.microsoft.com/office/drawing/2014/main" xmlns="" id="{1F47B7C1-36B4-49F3-9EA6-BC1F53769C9C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rot="10800000">
              <a:off x="4277792" y="2792438"/>
              <a:ext cx="859500" cy="673375"/>
            </a:xfrm>
            <a:prstGeom prst="curvedConnector3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9EE8A92-4DCD-452C-8ABB-ED2A336F6C6C}"/>
                </a:ext>
              </a:extLst>
            </p:cNvPr>
            <p:cNvSpPr/>
            <p:nvPr/>
          </p:nvSpPr>
          <p:spPr>
            <a:xfrm>
              <a:off x="7715792" y="1879677"/>
              <a:ext cx="1719000" cy="257850"/>
            </a:xfrm>
            <a:prstGeom prst="rect">
              <a:avLst/>
            </a:prstGeom>
            <a:solidFill>
              <a:srgbClr val="3C00BE"/>
            </a:solidFill>
            <a:ln w="38100">
              <a:solidFill>
                <a:srgbClr val="E400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3046" rtlCol="0" anchor="ctr"/>
            <a:lstStyle/>
            <a:p>
              <a:pPr algn="ctr"/>
              <a:r>
                <a:rPr lang="ja-JP" altLang="en-US" sz="1551" b="1" dirty="0">
                  <a:solidFill>
                    <a:schemeClr val="bg1"/>
                  </a:solidFill>
                  <a:latin typeface="+mn-ea"/>
                </a:rPr>
                <a:t>担当者の親身さ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xmlns="" id="{5745518F-8331-4D7B-ADDC-D9349E9721A5}"/>
                </a:ext>
              </a:extLst>
            </p:cNvPr>
            <p:cNvSpPr/>
            <p:nvPr/>
          </p:nvSpPr>
          <p:spPr>
            <a:xfrm>
              <a:off x="7715792" y="2273995"/>
              <a:ext cx="1719000" cy="257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DD4D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3046" rtlCol="0" anchor="ctr"/>
            <a:lstStyle/>
            <a:p>
              <a:pPr algn="ctr"/>
              <a:r>
                <a:rPr lang="ja-JP" altLang="en-US" sz="1551" b="1" dirty="0">
                  <a:solidFill>
                    <a:schemeClr val="tx1"/>
                  </a:solidFill>
                  <a:latin typeface="+mn-ea"/>
                </a:rPr>
                <a:t>具体的な内容</a:t>
              </a:r>
              <a:r>
                <a:rPr lang="en-US" altLang="ja-JP" sz="1551" b="1" dirty="0">
                  <a:solidFill>
                    <a:schemeClr val="tx1"/>
                  </a:solidFill>
                  <a:latin typeface="+mn-ea"/>
                </a:rPr>
                <a:t>C</a:t>
              </a:r>
              <a:endParaRPr lang="ja-JP" altLang="en-US" sz="1551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xmlns="" id="{79C8DE0E-5229-466B-90EC-88C8BE10BDF2}"/>
                </a:ext>
              </a:extLst>
            </p:cNvPr>
            <p:cNvSpPr/>
            <p:nvPr/>
          </p:nvSpPr>
          <p:spPr>
            <a:xfrm>
              <a:off x="7715792" y="3062632"/>
              <a:ext cx="1719000" cy="257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DD4D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3046" rtlCol="0" anchor="ctr"/>
            <a:lstStyle/>
            <a:p>
              <a:pPr algn="ctr"/>
              <a:r>
                <a:rPr lang="ja-JP" altLang="en-US" sz="1551" b="1" dirty="0">
                  <a:solidFill>
                    <a:schemeClr val="tx1"/>
                  </a:solidFill>
                  <a:latin typeface="+mn-ea"/>
                </a:rPr>
                <a:t>具体的な内容</a:t>
              </a:r>
              <a:r>
                <a:rPr lang="en-US" altLang="ja-JP" sz="1551" b="1" dirty="0">
                  <a:solidFill>
                    <a:schemeClr val="tx1"/>
                  </a:solidFill>
                  <a:latin typeface="+mn-ea"/>
                </a:rPr>
                <a:t>E</a:t>
              </a:r>
              <a:endParaRPr lang="ja-JP" altLang="en-US" sz="1551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xmlns="" id="{53969262-784C-4A26-9914-F1FEB05B5425}"/>
                </a:ext>
              </a:extLst>
            </p:cNvPr>
            <p:cNvSpPr/>
            <p:nvPr/>
          </p:nvSpPr>
          <p:spPr>
            <a:xfrm>
              <a:off x="7715792" y="3456950"/>
              <a:ext cx="1719000" cy="257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DD4D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3046" rtlCol="0" anchor="ctr"/>
            <a:lstStyle/>
            <a:p>
              <a:pPr algn="ctr"/>
              <a:r>
                <a:rPr lang="ja-JP" altLang="en-US" sz="1551" b="1" dirty="0">
                  <a:solidFill>
                    <a:schemeClr val="tx1"/>
                  </a:solidFill>
                  <a:latin typeface="+mn-ea"/>
                </a:rPr>
                <a:t>具体的な内容</a:t>
              </a:r>
              <a:r>
                <a:rPr lang="en-US" altLang="ja-JP" sz="1551" b="1" dirty="0">
                  <a:solidFill>
                    <a:schemeClr val="tx1"/>
                  </a:solidFill>
                  <a:latin typeface="+mn-ea"/>
                </a:rPr>
                <a:t>F</a:t>
              </a:r>
              <a:endParaRPr lang="ja-JP" altLang="en-US" sz="1551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xmlns="" id="{F0382BF7-1B5A-482D-9941-AF7F36F9083C}"/>
                </a:ext>
              </a:extLst>
            </p:cNvPr>
            <p:cNvSpPr/>
            <p:nvPr/>
          </p:nvSpPr>
          <p:spPr>
            <a:xfrm>
              <a:off x="7715792" y="3851268"/>
              <a:ext cx="1719000" cy="257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DD4D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3046" rtlCol="0" anchor="ctr"/>
            <a:lstStyle/>
            <a:p>
              <a:pPr algn="ctr"/>
              <a:r>
                <a:rPr lang="ja-JP" altLang="en-US" sz="1551" b="1" dirty="0">
                  <a:solidFill>
                    <a:schemeClr val="tx1"/>
                  </a:solidFill>
                  <a:latin typeface="+mn-ea"/>
                </a:rPr>
                <a:t>具体的な内容</a:t>
              </a:r>
              <a:r>
                <a:rPr lang="en-US" altLang="ja-JP" sz="1551" b="1" dirty="0">
                  <a:solidFill>
                    <a:schemeClr val="tx1"/>
                  </a:solidFill>
                  <a:latin typeface="+mn-ea"/>
                </a:rPr>
                <a:t>G</a:t>
              </a:r>
              <a:endParaRPr lang="ja-JP" altLang="en-US" sz="1551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xmlns="" id="{D57C2C73-CD92-464A-BCE6-53E811C372C2}"/>
                </a:ext>
              </a:extLst>
            </p:cNvPr>
            <p:cNvSpPr/>
            <p:nvPr/>
          </p:nvSpPr>
          <p:spPr>
            <a:xfrm>
              <a:off x="2558792" y="2059866"/>
              <a:ext cx="1719000" cy="1465141"/>
            </a:xfrm>
            <a:prstGeom prst="rect">
              <a:avLst/>
            </a:prstGeom>
            <a:solidFill>
              <a:srgbClr val="3C00BE"/>
            </a:solidFill>
            <a:ln w="38100">
              <a:solidFill>
                <a:srgbClr val="E400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200" b="1" dirty="0">
                  <a:solidFill>
                    <a:schemeClr val="bg1"/>
                  </a:solidFill>
                  <a:latin typeface="+mn-ea"/>
                </a:rPr>
                <a:t>NPS</a:t>
              </a:r>
            </a:p>
            <a:p>
              <a:pPr algn="ctr"/>
              <a:r>
                <a:rPr lang="ja-JP" altLang="en-US" sz="2000" b="1" dirty="0">
                  <a:solidFill>
                    <a:schemeClr val="bg1"/>
                  </a:solidFill>
                  <a:latin typeface="+mn-ea"/>
                </a:rPr>
                <a:t>（心の満足）</a:t>
              </a:r>
              <a:endParaRPr lang="en-US" altLang="ja-JP" sz="3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CC4FF2FB-9725-4572-8A1A-A6E82F2122F2}"/>
                </a:ext>
              </a:extLst>
            </p:cNvPr>
            <p:cNvSpPr/>
            <p:nvPr/>
          </p:nvSpPr>
          <p:spPr>
            <a:xfrm>
              <a:off x="5137292" y="2505937"/>
              <a:ext cx="1719000" cy="572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DD4D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68" b="1" dirty="0">
                  <a:solidFill>
                    <a:schemeClr val="tx1"/>
                  </a:solidFill>
                  <a:latin typeface="+mn-ea"/>
                </a:rPr>
                <a:t>体験</a:t>
              </a:r>
              <a:r>
                <a:rPr lang="en-US" altLang="ja-JP" sz="2068" b="1" dirty="0">
                  <a:solidFill>
                    <a:schemeClr val="tx1"/>
                  </a:solidFill>
                  <a:latin typeface="+mn-ea"/>
                </a:rPr>
                <a:t>Y</a:t>
              </a:r>
              <a:endParaRPr lang="ja-JP" altLang="en-US" sz="2068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58425FB9-08FD-43AA-B08E-0ADB686A3B97}"/>
                </a:ext>
              </a:extLst>
            </p:cNvPr>
            <p:cNvSpPr/>
            <p:nvPr/>
          </p:nvSpPr>
          <p:spPr>
            <a:xfrm>
              <a:off x="7715792" y="2668313"/>
              <a:ext cx="1719000" cy="257850"/>
            </a:xfrm>
            <a:prstGeom prst="rect">
              <a:avLst/>
            </a:prstGeom>
            <a:solidFill>
              <a:srgbClr val="3C00BE"/>
            </a:solidFill>
            <a:ln w="38100">
              <a:solidFill>
                <a:srgbClr val="E400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3046" rtlCol="0" anchor="ctr"/>
            <a:lstStyle/>
            <a:p>
              <a:pPr algn="ctr"/>
              <a:r>
                <a:rPr lang="ja-JP" altLang="en-US" sz="1551" b="1" dirty="0">
                  <a:solidFill>
                    <a:schemeClr val="bg1"/>
                  </a:solidFill>
                  <a:latin typeface="+mn-ea"/>
                </a:rPr>
                <a:t>対応の適切さ</a:t>
              </a:r>
            </a:p>
          </p:txBody>
        </p:sp>
        <p:cxnSp>
          <p:nvCxnSpPr>
            <p:cNvPr id="22" name="曲線コネクタ 26">
              <a:extLst>
                <a:ext uri="{FF2B5EF4-FFF2-40B4-BE49-F238E27FC236}">
                  <a16:creationId xmlns:a16="http://schemas.microsoft.com/office/drawing/2014/main" xmlns="" id="{5DC965BE-E7D1-4304-B7A0-920F24C5B711}"/>
                </a:ext>
              </a:extLst>
            </p:cNvPr>
            <p:cNvCxnSpPr>
              <a:cxnSpLocks/>
              <a:stCxn id="4" idx="1"/>
              <a:endCxn id="3" idx="3"/>
            </p:cNvCxnSpPr>
            <p:nvPr/>
          </p:nvCxnSpPr>
          <p:spPr>
            <a:xfrm rot="10800000" flipV="1">
              <a:off x="6856292" y="1614284"/>
              <a:ext cx="859500" cy="434416"/>
            </a:xfrm>
            <a:prstGeom prst="curvedConnector3">
              <a:avLst/>
            </a:prstGeom>
            <a:ln w="6350">
              <a:solidFill>
                <a:srgbClr val="002060"/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7">
              <a:extLst>
                <a:ext uri="{FF2B5EF4-FFF2-40B4-BE49-F238E27FC236}">
                  <a16:creationId xmlns:a16="http://schemas.microsoft.com/office/drawing/2014/main" xmlns="" id="{218DD831-88E9-4B9D-812F-70A57F884B7A}"/>
                </a:ext>
              </a:extLst>
            </p:cNvPr>
            <p:cNvCxnSpPr>
              <a:cxnSpLocks/>
              <a:stCxn id="14" idx="1"/>
              <a:endCxn id="3" idx="3"/>
            </p:cNvCxnSpPr>
            <p:nvPr/>
          </p:nvCxnSpPr>
          <p:spPr>
            <a:xfrm rot="10800000" flipV="1">
              <a:off x="6856292" y="2008602"/>
              <a:ext cx="859500" cy="40097"/>
            </a:xfrm>
            <a:prstGeom prst="curvedConnector3">
              <a:avLst>
                <a:gd name="adj1" fmla="val 50000"/>
              </a:avLst>
            </a:prstGeom>
            <a:ln w="41275">
              <a:solidFill>
                <a:srgbClr val="002060"/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線コネクタ 28">
              <a:extLst>
                <a:ext uri="{FF2B5EF4-FFF2-40B4-BE49-F238E27FC236}">
                  <a16:creationId xmlns:a16="http://schemas.microsoft.com/office/drawing/2014/main" xmlns="" id="{93E1A1BC-9A76-48CD-BE40-7EDD8D75FE4E}"/>
                </a:ext>
              </a:extLst>
            </p:cNvPr>
            <p:cNvCxnSpPr>
              <a:cxnSpLocks/>
              <a:stCxn id="21" idx="1"/>
              <a:endCxn id="3" idx="3"/>
            </p:cNvCxnSpPr>
            <p:nvPr/>
          </p:nvCxnSpPr>
          <p:spPr>
            <a:xfrm rot="10800000">
              <a:off x="6856292" y="2048699"/>
              <a:ext cx="859500" cy="74853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2060"/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曲線コネクタ 29">
              <a:extLst>
                <a:ext uri="{FF2B5EF4-FFF2-40B4-BE49-F238E27FC236}">
                  <a16:creationId xmlns:a16="http://schemas.microsoft.com/office/drawing/2014/main" xmlns="" id="{7176B4E3-87D6-4ADF-B31C-DE8C33DC84CD}"/>
                </a:ext>
              </a:extLst>
            </p:cNvPr>
            <p:cNvCxnSpPr>
              <a:cxnSpLocks/>
              <a:stCxn id="17" idx="1"/>
              <a:endCxn id="3" idx="3"/>
            </p:cNvCxnSpPr>
            <p:nvPr/>
          </p:nvCxnSpPr>
          <p:spPr>
            <a:xfrm rot="10800000">
              <a:off x="6856292" y="2048699"/>
              <a:ext cx="859500" cy="1537175"/>
            </a:xfrm>
            <a:prstGeom prst="curvedConnector3">
              <a:avLst>
                <a:gd name="adj1" fmla="val 58399"/>
              </a:avLst>
            </a:prstGeom>
            <a:ln w="6350">
              <a:solidFill>
                <a:srgbClr val="002060"/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線コネクタ 30">
              <a:extLst>
                <a:ext uri="{FF2B5EF4-FFF2-40B4-BE49-F238E27FC236}">
                  <a16:creationId xmlns:a16="http://schemas.microsoft.com/office/drawing/2014/main" xmlns="" id="{4E226B90-D8CB-49D6-9642-0F5B26D060E8}"/>
                </a:ext>
              </a:extLst>
            </p:cNvPr>
            <p:cNvCxnSpPr>
              <a:cxnSpLocks/>
              <a:stCxn id="18" idx="1"/>
              <a:endCxn id="3" idx="3"/>
            </p:cNvCxnSpPr>
            <p:nvPr/>
          </p:nvCxnSpPr>
          <p:spPr>
            <a:xfrm rot="10800000">
              <a:off x="6856292" y="2048700"/>
              <a:ext cx="859500" cy="1931493"/>
            </a:xfrm>
            <a:prstGeom prst="curvedConnector3">
              <a:avLst>
                <a:gd name="adj1" fmla="val 65398"/>
              </a:avLst>
            </a:prstGeom>
            <a:ln w="57150">
              <a:solidFill>
                <a:srgbClr val="002060"/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線コネクタ 37">
              <a:extLst>
                <a:ext uri="{FF2B5EF4-FFF2-40B4-BE49-F238E27FC236}">
                  <a16:creationId xmlns:a16="http://schemas.microsoft.com/office/drawing/2014/main" xmlns="" id="{838922B2-DE00-40F6-B906-59CAA9BBED9D}"/>
                </a:ext>
              </a:extLst>
            </p:cNvPr>
            <p:cNvCxnSpPr>
              <a:cxnSpLocks/>
              <a:stCxn id="19" idx="1"/>
              <a:endCxn id="28" idx="3"/>
            </p:cNvCxnSpPr>
            <p:nvPr/>
          </p:nvCxnSpPr>
          <p:spPr>
            <a:xfrm rot="10800000">
              <a:off x="2129044" y="2792437"/>
              <a:ext cx="429749" cy="1"/>
            </a:xfrm>
            <a:prstGeom prst="curvedConnector3">
              <a:avLst/>
            </a:prstGeom>
            <a:ln w="60325">
              <a:solidFill>
                <a:schemeClr val="bg1">
                  <a:lumMod val="50000"/>
                </a:schemeClr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xmlns="" id="{40D6CB28-E562-4994-9AB6-07B95CFE5FF8}"/>
                </a:ext>
              </a:extLst>
            </p:cNvPr>
            <p:cNvSpPr/>
            <p:nvPr/>
          </p:nvSpPr>
          <p:spPr>
            <a:xfrm>
              <a:off x="822779" y="2059865"/>
              <a:ext cx="1306264" cy="1465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DD4D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  <a:latin typeface="+mn-ea"/>
                  <a:cs typeface="メイリオ" panose="020B0604030504040204" pitchFamily="50" charset="-128"/>
                </a:rPr>
                <a:t>KGI</a:t>
              </a:r>
              <a:endParaRPr lang="en-US" altLang="ja-JP" sz="1800" b="1" dirty="0">
                <a:solidFill>
                  <a:schemeClr val="tx1"/>
                </a:solidFill>
                <a:latin typeface="+mn-ea"/>
                <a:cs typeface="メイリオ" panose="020B0604030504040204" pitchFamily="50" charset="-128"/>
              </a:endParaRPr>
            </a:p>
            <a:p>
              <a:pPr algn="ctr"/>
              <a:r>
                <a:rPr lang="en-US" altLang="ja-JP" sz="1800" b="1" dirty="0">
                  <a:solidFill>
                    <a:schemeClr val="tx1"/>
                  </a:solidFill>
                  <a:latin typeface="+mn-ea"/>
                  <a:cs typeface="メイリオ" panose="020B0604030504040204" pitchFamily="50" charset="-128"/>
                </a:rPr>
                <a:t>=</a:t>
              </a:r>
              <a:r>
                <a:rPr lang="ja-JP" altLang="en-US" sz="1800" b="1" dirty="0">
                  <a:solidFill>
                    <a:schemeClr val="tx1"/>
                  </a:solidFill>
                  <a:latin typeface="+mn-ea"/>
                  <a:cs typeface="メイリオ" panose="020B0604030504040204" pitchFamily="50" charset="-128"/>
                </a:rPr>
                <a:t>リピーター</a:t>
              </a:r>
              <a:endParaRPr lang="en-US" altLang="ja-JP" sz="3600" b="1" dirty="0">
                <a:solidFill>
                  <a:schemeClr val="tx1"/>
                </a:solidFill>
                <a:latin typeface="+mn-ea"/>
                <a:cs typeface="メイリオ" panose="020B0604030504040204" pitchFamily="50" charset="-128"/>
              </a:endParaRPr>
            </a:p>
          </p:txBody>
        </p:sp>
        <p:sp>
          <p:nvSpPr>
            <p:cNvPr id="29" name="四角形: 角を丸くする 28">
              <a:extLst>
                <a:ext uri="{FF2B5EF4-FFF2-40B4-BE49-F238E27FC236}">
                  <a16:creationId xmlns:a16="http://schemas.microsoft.com/office/drawing/2014/main" xmlns="" id="{5660789C-996A-4E91-97C3-CA6E1DAA8A9E}"/>
                </a:ext>
              </a:extLst>
            </p:cNvPr>
            <p:cNvSpPr/>
            <p:nvPr/>
          </p:nvSpPr>
          <p:spPr>
            <a:xfrm>
              <a:off x="2351239" y="1276642"/>
              <a:ext cx="7339357" cy="3012058"/>
            </a:xfrm>
            <a:prstGeom prst="roundRect">
              <a:avLst>
                <a:gd name="adj" fmla="val 7047"/>
              </a:avLst>
            </a:prstGeom>
            <a:noFill/>
            <a:ln w="38100">
              <a:solidFill>
                <a:srgbClr val="FF0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257">
                <a:latin typeface="+mn-ea"/>
              </a:endParaRPr>
            </a:p>
          </p:txBody>
        </p:sp>
        <p:cxnSp>
          <p:nvCxnSpPr>
            <p:cNvPr id="36" name="曲線コネクタ 29">
              <a:extLst>
                <a:ext uri="{FF2B5EF4-FFF2-40B4-BE49-F238E27FC236}">
                  <a16:creationId xmlns:a16="http://schemas.microsoft.com/office/drawing/2014/main" xmlns="" id="{B70549C4-EAE4-4005-B66D-CCC02C44AE47}"/>
                </a:ext>
              </a:extLst>
            </p:cNvPr>
            <p:cNvCxnSpPr>
              <a:cxnSpLocks/>
              <a:stCxn id="16" idx="1"/>
              <a:endCxn id="3" idx="3"/>
            </p:cNvCxnSpPr>
            <p:nvPr/>
          </p:nvCxnSpPr>
          <p:spPr>
            <a:xfrm rot="10800000">
              <a:off x="6856292" y="2048701"/>
              <a:ext cx="859500" cy="1142857"/>
            </a:xfrm>
            <a:prstGeom prst="curvedConnector3">
              <a:avLst>
                <a:gd name="adj1" fmla="val 50000"/>
              </a:avLst>
            </a:prstGeom>
            <a:ln w="6350">
              <a:solidFill>
                <a:srgbClr val="002060"/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曲線コネクタ 29">
              <a:extLst>
                <a:ext uri="{FF2B5EF4-FFF2-40B4-BE49-F238E27FC236}">
                  <a16:creationId xmlns:a16="http://schemas.microsoft.com/office/drawing/2014/main" xmlns="" id="{B63CD4A4-F40F-4D8A-B1DD-CA9E10298F94}"/>
                </a:ext>
              </a:extLst>
            </p:cNvPr>
            <p:cNvCxnSpPr>
              <a:cxnSpLocks/>
              <a:stCxn id="15" idx="1"/>
              <a:endCxn id="3" idx="3"/>
            </p:cNvCxnSpPr>
            <p:nvPr/>
          </p:nvCxnSpPr>
          <p:spPr>
            <a:xfrm rot="10800000">
              <a:off x="6856292" y="2048700"/>
              <a:ext cx="859500" cy="354220"/>
            </a:xfrm>
            <a:prstGeom prst="curvedConnector3">
              <a:avLst>
                <a:gd name="adj1" fmla="val 50000"/>
              </a:avLst>
            </a:prstGeom>
            <a:ln w="6350">
              <a:solidFill>
                <a:srgbClr val="002060"/>
              </a:solidFill>
              <a:tailEnd type="stealth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xmlns="" id="{ED52846A-BD02-45E3-A366-60B3574D057D}"/>
              </a:ext>
            </a:extLst>
          </p:cNvPr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推奨度、重要な体験、その具体的な内容については定期的にモニタリングする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63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xmlns="" id="{BF9632C1-D78B-4093-83C8-2A4A2E9F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改善を実行して、徹底的に聞き続ける</a:t>
            </a:r>
            <a:endParaRPr kumimoji="1" lang="ja-JP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2D41D5B5-8CD3-4028-B8D9-0F117833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66" y="1579293"/>
            <a:ext cx="4808727" cy="3208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54225078-80EF-46C9-A53D-7FCADA6A8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212" y="3717363"/>
            <a:ext cx="3905464" cy="29290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EC416C4B-F111-4292-9801-249B4B2FE0A8}"/>
              </a:ext>
            </a:extLst>
          </p:cNvPr>
          <p:cNvSpPr/>
          <p:nvPr/>
        </p:nvSpPr>
        <p:spPr>
          <a:xfrm>
            <a:off x="-987119" y="2441929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xmlns="" id="{4DCF7C70-16A3-4DE1-9033-0A4EE1C0BB26}"/>
              </a:ext>
            </a:extLst>
          </p:cNvPr>
          <p:cNvSpPr/>
          <p:nvPr/>
        </p:nvSpPr>
        <p:spPr>
          <a:xfrm>
            <a:off x="206058" y="-417214"/>
            <a:ext cx="12389484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xmlns="" id="{F19ABB69-7314-498A-A654-63A18CAEAD15}"/>
              </a:ext>
            </a:extLst>
          </p:cNvPr>
          <p:cNvSpPr/>
          <p:nvPr/>
        </p:nvSpPr>
        <p:spPr>
          <a:xfrm>
            <a:off x="418366" y="1269242"/>
            <a:ext cx="3157347" cy="589061"/>
          </a:xfrm>
          <a:prstGeom prst="roundRect">
            <a:avLst/>
          </a:prstGeom>
          <a:solidFill>
            <a:srgbClr val="0B1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接客</a:t>
            </a:r>
            <a:r>
              <a:rPr lang="en-US" altLang="ja-JP" b="1" dirty="0"/>
              <a:t>/</a:t>
            </a:r>
            <a:r>
              <a:rPr lang="ja-JP" altLang="en-US" b="1" dirty="0"/>
              <a:t>問い合わせ対応</a:t>
            </a:r>
            <a:endParaRPr kumimoji="1" lang="ja-JP" altLang="en-US" b="1" dirty="0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xmlns="" id="{C384E360-99D5-4442-B80E-2A86812BD8DA}"/>
              </a:ext>
            </a:extLst>
          </p:cNvPr>
          <p:cNvSpPr/>
          <p:nvPr/>
        </p:nvSpPr>
        <p:spPr>
          <a:xfrm rot="16200000">
            <a:off x="3530305" y="4242225"/>
            <a:ext cx="6832696" cy="2064852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xmlns="" id="{F5527814-7DB2-464E-9844-BDD91DE2CD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2" t="8476" b="4197"/>
          <a:stretch/>
        </p:blipFill>
        <p:spPr>
          <a:xfrm>
            <a:off x="7845551" y="1366767"/>
            <a:ext cx="4537681" cy="802944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96C45DA6-116F-4BB4-AF29-913764E7B8E0}"/>
              </a:ext>
            </a:extLst>
          </p:cNvPr>
          <p:cNvSpPr txBox="1"/>
          <p:nvPr/>
        </p:nvSpPr>
        <p:spPr>
          <a:xfrm>
            <a:off x="8166969" y="4936096"/>
            <a:ext cx="3131507" cy="3749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kumimoji="1" lang="ja-JP" altLang="en-US" sz="1600" b="1" dirty="0"/>
              <a:t>店頭問い合わせ時の体験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39547F3F-599E-4543-B001-78A23CA31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2" y="6461144"/>
            <a:ext cx="2806221" cy="18708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line 画像」の画像検索結果">
            <a:extLst>
              <a:ext uri="{FF2B5EF4-FFF2-40B4-BE49-F238E27FC236}">
                <a16:creationId xmlns:a16="http://schemas.microsoft.com/office/drawing/2014/main" xmlns="" id="{3127EEB3-E4D8-4722-A2A9-9B76EF5E5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1" r="15751"/>
          <a:stretch/>
        </p:blipFill>
        <p:spPr bwMode="auto">
          <a:xfrm>
            <a:off x="3575713" y="7221807"/>
            <a:ext cx="1931325" cy="1600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711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26AE154B-A44B-449D-9000-2750EBCA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成功するためのステップ・サイクルを回し続ける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xmlns="" id="{BD7B51A9-FA95-447E-B2D1-24249664DB29}"/>
              </a:ext>
            </a:extLst>
          </p:cNvPr>
          <p:cNvGrpSpPr/>
          <p:nvPr/>
        </p:nvGrpSpPr>
        <p:grpSpPr>
          <a:xfrm>
            <a:off x="2528784" y="1414545"/>
            <a:ext cx="7747980" cy="7707229"/>
            <a:chOff x="4804602" y="3679897"/>
            <a:chExt cx="3194832" cy="3178029"/>
          </a:xfrm>
          <a:solidFill>
            <a:schemeClr val="bg1">
              <a:lumMod val="95000"/>
            </a:schemeClr>
          </a:solidFill>
        </p:grpSpPr>
        <p:sp>
          <p:nvSpPr>
            <p:cNvPr id="4" name="フリーフォーム: 図形 3">
              <a:extLst>
                <a:ext uri="{FF2B5EF4-FFF2-40B4-BE49-F238E27FC236}">
                  <a16:creationId xmlns:a16="http://schemas.microsoft.com/office/drawing/2014/main" xmlns="" id="{E4D46F69-1D26-42E7-929B-B2718935013D}"/>
                </a:ext>
              </a:extLst>
            </p:cNvPr>
            <p:cNvSpPr/>
            <p:nvPr/>
          </p:nvSpPr>
          <p:spPr>
            <a:xfrm>
              <a:off x="4930992" y="3679897"/>
              <a:ext cx="3068442" cy="3068442"/>
            </a:xfrm>
            <a:custGeom>
              <a:avLst/>
              <a:gdLst>
                <a:gd name="connsiteX0" fmla="*/ 1534221 w 3068442"/>
                <a:gd name="connsiteY0" fmla="*/ 0 h 3068442"/>
                <a:gd name="connsiteX1" fmla="*/ 2862895 w 3068442"/>
                <a:gd name="connsiteY1" fmla="*/ 767110 h 3068442"/>
                <a:gd name="connsiteX2" fmla="*/ 2862895 w 3068442"/>
                <a:gd name="connsiteY2" fmla="*/ 2301331 h 3068442"/>
                <a:gd name="connsiteX3" fmla="*/ 1534221 w 3068442"/>
                <a:gd name="connsiteY3" fmla="*/ 1534221 h 3068442"/>
                <a:gd name="connsiteX4" fmla="*/ 1534221 w 3068442"/>
                <a:gd name="connsiteY4" fmla="*/ 0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1534221" y="0"/>
                  </a:moveTo>
                  <a:cubicBezTo>
                    <a:pt x="2082345" y="0"/>
                    <a:pt x="2588833" y="292421"/>
                    <a:pt x="2862895" y="767110"/>
                  </a:cubicBezTo>
                  <a:cubicBezTo>
                    <a:pt x="3136957" y="1241800"/>
                    <a:pt x="3136957" y="1826641"/>
                    <a:pt x="2862895" y="2301331"/>
                  </a:cubicBezTo>
                  <a:lnTo>
                    <a:pt x="1534221" y="1534221"/>
                  </a:lnTo>
                  <a:lnTo>
                    <a:pt x="1534221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8733" tIns="671807" rIns="377017" bIns="15265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1700" kern="1200"/>
            </a:p>
          </p:txBody>
        </p:sp>
        <p:sp>
          <p:nvSpPr>
            <p:cNvPr id="5" name="フリーフォーム: 図形 4">
              <a:extLst>
                <a:ext uri="{FF2B5EF4-FFF2-40B4-BE49-F238E27FC236}">
                  <a16:creationId xmlns:a16="http://schemas.microsoft.com/office/drawing/2014/main" xmlns="" id="{A6BCF1F7-CDE8-4A68-AD63-D0A494691C0F}"/>
                </a:ext>
              </a:extLst>
            </p:cNvPr>
            <p:cNvSpPr/>
            <p:nvPr/>
          </p:nvSpPr>
          <p:spPr>
            <a:xfrm>
              <a:off x="4867797" y="3789484"/>
              <a:ext cx="3068442" cy="3068442"/>
            </a:xfrm>
            <a:custGeom>
              <a:avLst/>
              <a:gdLst>
                <a:gd name="connsiteX0" fmla="*/ 2862895 w 3068442"/>
                <a:gd name="connsiteY0" fmla="*/ 2301332 h 3068442"/>
                <a:gd name="connsiteX1" fmla="*/ 1534221 w 3068442"/>
                <a:gd name="connsiteY1" fmla="*/ 3068443 h 3068442"/>
                <a:gd name="connsiteX2" fmla="*/ 205547 w 3068442"/>
                <a:gd name="connsiteY2" fmla="*/ 2301333 h 3068442"/>
                <a:gd name="connsiteX3" fmla="*/ 1534221 w 3068442"/>
                <a:gd name="connsiteY3" fmla="*/ 1534221 h 3068442"/>
                <a:gd name="connsiteX4" fmla="*/ 2862895 w 3068442"/>
                <a:gd name="connsiteY4" fmla="*/ 2301332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2862895" y="2301332"/>
                  </a:moveTo>
                  <a:cubicBezTo>
                    <a:pt x="2588833" y="2776022"/>
                    <a:pt x="2082345" y="3068443"/>
                    <a:pt x="1534221" y="3068443"/>
                  </a:cubicBezTo>
                  <a:cubicBezTo>
                    <a:pt x="986097" y="3068443"/>
                    <a:pt x="479609" y="2776022"/>
                    <a:pt x="205547" y="2301333"/>
                  </a:cubicBezTo>
                  <a:lnTo>
                    <a:pt x="1534221" y="1534221"/>
                  </a:lnTo>
                  <a:lnTo>
                    <a:pt x="2862895" y="230133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3602" tIns="2023855" rIns="727072" bIns="306988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600" kern="1200"/>
            </a:p>
          </p:txBody>
        </p:sp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xmlns="" id="{D8A86BCA-4D65-4999-B11B-C84AA249E96E}"/>
                </a:ext>
              </a:extLst>
            </p:cNvPr>
            <p:cNvSpPr/>
            <p:nvPr/>
          </p:nvSpPr>
          <p:spPr>
            <a:xfrm>
              <a:off x="4804602" y="3679897"/>
              <a:ext cx="3068442" cy="3068442"/>
            </a:xfrm>
            <a:custGeom>
              <a:avLst/>
              <a:gdLst>
                <a:gd name="connsiteX0" fmla="*/ 205547 w 3068442"/>
                <a:gd name="connsiteY0" fmla="*/ 2301332 h 3068442"/>
                <a:gd name="connsiteX1" fmla="*/ 205547 w 3068442"/>
                <a:gd name="connsiteY1" fmla="*/ 767111 h 3068442"/>
                <a:gd name="connsiteX2" fmla="*/ 1534221 w 3068442"/>
                <a:gd name="connsiteY2" fmla="*/ 0 h 3068442"/>
                <a:gd name="connsiteX3" fmla="*/ 1534221 w 3068442"/>
                <a:gd name="connsiteY3" fmla="*/ 1534221 h 3068442"/>
                <a:gd name="connsiteX4" fmla="*/ 205547 w 3068442"/>
                <a:gd name="connsiteY4" fmla="*/ 2301332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205547" y="2301332"/>
                  </a:moveTo>
                  <a:cubicBezTo>
                    <a:pt x="-68515" y="1826642"/>
                    <a:pt x="-68515" y="1241801"/>
                    <a:pt x="205547" y="767111"/>
                  </a:cubicBezTo>
                  <a:cubicBezTo>
                    <a:pt x="479609" y="292421"/>
                    <a:pt x="986097" y="0"/>
                    <a:pt x="1534221" y="0"/>
                  </a:cubicBezTo>
                  <a:lnTo>
                    <a:pt x="1534221" y="1534221"/>
                  </a:lnTo>
                  <a:lnTo>
                    <a:pt x="205547" y="230133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7018" tIns="671807" rIns="1638732" bIns="15265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1700" kern="1200"/>
            </a:p>
          </p:txBody>
        </p:sp>
      </p:grpSp>
      <p:sp>
        <p:nvSpPr>
          <p:cNvPr id="7" name="部分円 6">
            <a:extLst>
              <a:ext uri="{FF2B5EF4-FFF2-40B4-BE49-F238E27FC236}">
                <a16:creationId xmlns:a16="http://schemas.microsoft.com/office/drawing/2014/main" xmlns="" id="{DE7F2A14-9B17-461D-B5F4-5F442B9C4625}"/>
              </a:ext>
            </a:extLst>
          </p:cNvPr>
          <p:cNvSpPr/>
          <p:nvPr/>
        </p:nvSpPr>
        <p:spPr>
          <a:xfrm>
            <a:off x="4950090" y="3835021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021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部分円 7">
            <a:extLst>
              <a:ext uri="{FF2B5EF4-FFF2-40B4-BE49-F238E27FC236}">
                <a16:creationId xmlns:a16="http://schemas.microsoft.com/office/drawing/2014/main" xmlns="" id="{D8145BEE-639D-4817-9D85-44F4E63CC28B}"/>
              </a:ext>
            </a:extLst>
          </p:cNvPr>
          <p:cNvSpPr/>
          <p:nvPr/>
        </p:nvSpPr>
        <p:spPr>
          <a:xfrm rot="7116955">
            <a:off x="4967246" y="3835020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部分円 8">
            <a:extLst>
              <a:ext uri="{FF2B5EF4-FFF2-40B4-BE49-F238E27FC236}">
                <a16:creationId xmlns:a16="http://schemas.microsoft.com/office/drawing/2014/main" xmlns="" id="{EDDD3041-92F6-4250-8E26-056C6237F385}"/>
              </a:ext>
            </a:extLst>
          </p:cNvPr>
          <p:cNvSpPr/>
          <p:nvPr/>
        </p:nvSpPr>
        <p:spPr>
          <a:xfrm rot="14367263">
            <a:off x="4969004" y="3856369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xmlns="" id="{A56B6116-2010-4320-B5B3-F5A717687995}"/>
              </a:ext>
            </a:extLst>
          </p:cNvPr>
          <p:cNvSpPr/>
          <p:nvPr/>
        </p:nvSpPr>
        <p:spPr>
          <a:xfrm>
            <a:off x="6214616" y="1481725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xmlns="" id="{2D43E8D4-C94A-41BB-98AB-F07366573A58}"/>
              </a:ext>
            </a:extLst>
          </p:cNvPr>
          <p:cNvSpPr/>
          <p:nvPr/>
        </p:nvSpPr>
        <p:spPr>
          <a:xfrm rot="3573970">
            <a:off x="4565600" y="4308177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xmlns="" id="{91E8BFDC-7AC1-45F7-8683-40F52610FDB5}"/>
              </a:ext>
            </a:extLst>
          </p:cNvPr>
          <p:cNvSpPr/>
          <p:nvPr/>
        </p:nvSpPr>
        <p:spPr>
          <a:xfrm rot="18009127" flipH="1">
            <a:off x="7803530" y="4254089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xmlns="" id="{6599FD05-0AC7-414D-9B0F-B8E3F853F0BF}"/>
              </a:ext>
            </a:extLst>
          </p:cNvPr>
          <p:cNvSpPr/>
          <p:nvPr/>
        </p:nvSpPr>
        <p:spPr>
          <a:xfrm>
            <a:off x="7604551" y="3558826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4800" b="1" dirty="0">
                <a:solidFill>
                  <a:srgbClr val="9C27B0"/>
                </a:solidFill>
              </a:rPr>
              <a:t>分析</a:t>
            </a:r>
            <a:endParaRPr lang="en-US" altLang="ja-JP" sz="4800" b="1" dirty="0">
              <a:solidFill>
                <a:srgbClr val="9C27B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xmlns="" id="{2EE6A427-3A61-4D39-9673-148E4B4F1B29}"/>
              </a:ext>
            </a:extLst>
          </p:cNvPr>
          <p:cNvSpPr/>
          <p:nvPr/>
        </p:nvSpPr>
        <p:spPr>
          <a:xfrm>
            <a:off x="5713565" y="6849515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4800" b="1" dirty="0">
                <a:solidFill>
                  <a:srgbClr val="F57C00"/>
                </a:solidFill>
              </a:rPr>
              <a:t>改善</a:t>
            </a:r>
            <a:endParaRPr lang="en-US" altLang="ja-JP" sz="4800" b="1" dirty="0">
              <a:solidFill>
                <a:srgbClr val="F57C00"/>
              </a:solidFill>
            </a:endParaRP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xmlns="" id="{9CC175FD-718C-4B4F-87EB-2BC76C141CF4}"/>
              </a:ext>
            </a:extLst>
          </p:cNvPr>
          <p:cNvSpPr/>
          <p:nvPr/>
        </p:nvSpPr>
        <p:spPr>
          <a:xfrm>
            <a:off x="6101959" y="4053056"/>
            <a:ext cx="460071" cy="879373"/>
          </a:xfrm>
          <a:prstGeom prst="rightArrow">
            <a:avLst/>
          </a:prstGeom>
          <a:solidFill>
            <a:srgbClr val="021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xmlns="" id="{A387AC85-DBF8-45A7-A724-391FE240844B}"/>
              </a:ext>
            </a:extLst>
          </p:cNvPr>
          <p:cNvSpPr/>
          <p:nvPr/>
        </p:nvSpPr>
        <p:spPr>
          <a:xfrm rot="7481516">
            <a:off x="6773628" y="5108757"/>
            <a:ext cx="460071" cy="879373"/>
          </a:xfrm>
          <a:prstGeom prst="rightArrow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xmlns="" id="{CE2C9BCE-383E-4FB4-8FD9-482ECE482292}"/>
              </a:ext>
            </a:extLst>
          </p:cNvPr>
          <p:cNvSpPr/>
          <p:nvPr/>
        </p:nvSpPr>
        <p:spPr>
          <a:xfrm rot="14261626">
            <a:off x="5590267" y="5216134"/>
            <a:ext cx="460071" cy="879373"/>
          </a:xfrm>
          <a:prstGeom prst="rightArrow">
            <a:avLst/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xmlns="" id="{9865DFEA-5DE6-42D4-9D5F-D1417178CBF1}"/>
              </a:ext>
            </a:extLst>
          </p:cNvPr>
          <p:cNvSpPr/>
          <p:nvPr/>
        </p:nvSpPr>
        <p:spPr>
          <a:xfrm>
            <a:off x="3757085" y="3558827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800" b="1" dirty="0">
                <a:solidFill>
                  <a:srgbClr val="021C8B"/>
                </a:solidFill>
              </a:rPr>
              <a:t>計測</a:t>
            </a:r>
            <a:endParaRPr lang="en-US" altLang="ja-JP" sz="4800" b="1" dirty="0">
              <a:solidFill>
                <a:srgbClr val="021C8B"/>
              </a:solidFill>
            </a:endParaRPr>
          </a:p>
        </p:txBody>
      </p:sp>
      <p:sp>
        <p:nvSpPr>
          <p:cNvPr id="39" name="矢印: 環状 38">
            <a:extLst>
              <a:ext uri="{FF2B5EF4-FFF2-40B4-BE49-F238E27FC236}">
                <a16:creationId xmlns:a16="http://schemas.microsoft.com/office/drawing/2014/main" xmlns="" id="{75E94EA1-36C4-49A1-8EF3-5B87728B54B3}"/>
              </a:ext>
            </a:extLst>
          </p:cNvPr>
          <p:cNvSpPr/>
          <p:nvPr/>
        </p:nvSpPr>
        <p:spPr>
          <a:xfrm rot="21277277">
            <a:off x="4871010" y="1789938"/>
            <a:ext cx="2996511" cy="2939357"/>
          </a:xfrm>
          <a:prstGeom prst="circularArrow">
            <a:avLst>
              <a:gd name="adj1" fmla="val 14873"/>
              <a:gd name="adj2" fmla="val 1142319"/>
              <a:gd name="adj3" fmla="val 20467023"/>
              <a:gd name="adj4" fmla="val 11944730"/>
              <a:gd name="adj5" fmla="val 12500"/>
            </a:avLst>
          </a:prstGeom>
          <a:gradFill flip="none" rotWithShape="1">
            <a:gsLst>
              <a:gs pos="0">
                <a:srgbClr val="0B1999"/>
              </a:gs>
              <a:gs pos="100000">
                <a:srgbClr val="9C27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矢印: 環状 39">
            <a:extLst>
              <a:ext uri="{FF2B5EF4-FFF2-40B4-BE49-F238E27FC236}">
                <a16:creationId xmlns:a16="http://schemas.microsoft.com/office/drawing/2014/main" xmlns="" id="{09EE5115-BA4B-465B-B6C2-12FAE0702321}"/>
              </a:ext>
            </a:extLst>
          </p:cNvPr>
          <p:cNvSpPr/>
          <p:nvPr/>
        </p:nvSpPr>
        <p:spPr>
          <a:xfrm rot="6798515">
            <a:off x="6713367" y="4648122"/>
            <a:ext cx="2996511" cy="2939357"/>
          </a:xfrm>
          <a:prstGeom prst="circularArrow">
            <a:avLst>
              <a:gd name="adj1" fmla="val 14873"/>
              <a:gd name="adj2" fmla="val 1142319"/>
              <a:gd name="adj3" fmla="val 20467023"/>
              <a:gd name="adj4" fmla="val 11944730"/>
              <a:gd name="adj5" fmla="val 12500"/>
            </a:avLst>
          </a:prstGeom>
          <a:gradFill flip="none" rotWithShape="1">
            <a:gsLst>
              <a:gs pos="0">
                <a:srgbClr val="9C27B0"/>
              </a:gs>
              <a:gs pos="100000">
                <a:srgbClr val="F57C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矢印: 環状 56">
            <a:extLst>
              <a:ext uri="{FF2B5EF4-FFF2-40B4-BE49-F238E27FC236}">
                <a16:creationId xmlns:a16="http://schemas.microsoft.com/office/drawing/2014/main" xmlns="" id="{EC8E7C91-1771-4069-B63D-6DF8716DC772}"/>
              </a:ext>
            </a:extLst>
          </p:cNvPr>
          <p:cNvSpPr/>
          <p:nvPr/>
        </p:nvSpPr>
        <p:spPr>
          <a:xfrm rot="13947314">
            <a:off x="3396756" y="4700930"/>
            <a:ext cx="2996511" cy="2939357"/>
          </a:xfrm>
          <a:prstGeom prst="circularArrow">
            <a:avLst>
              <a:gd name="adj1" fmla="val 14873"/>
              <a:gd name="adj2" fmla="val 1142319"/>
              <a:gd name="adj3" fmla="val 20467023"/>
              <a:gd name="adj4" fmla="val 11944730"/>
              <a:gd name="adj5" fmla="val 12500"/>
            </a:avLst>
          </a:prstGeom>
          <a:gradFill flip="none" rotWithShape="1">
            <a:gsLst>
              <a:gs pos="0">
                <a:srgbClr val="F57C00"/>
              </a:gs>
              <a:gs pos="100000">
                <a:srgbClr val="0B19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38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85800" y="3500244"/>
            <a:ext cx="11430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カスタマーエクスペリエンスの支援</a:t>
            </a:r>
            <a:endParaRPr lang="en-US" altLang="ja-JP" sz="4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en-US" altLang="ja-JP" sz="115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 Tech</a:t>
            </a:r>
            <a:endParaRPr kumimoji="1" lang="ja-JP" altLang="en-US" sz="4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05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8A0973DC-81E4-4A45-B0B1-66AFBDA6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26302"/>
            <a:ext cx="6745263" cy="50964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xmlns="" id="{874227AF-36B1-41B4-8EC6-24754F20FB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94" y="6454905"/>
            <a:ext cx="1555674" cy="266687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BA27DCB9-6D51-4B79-AB3D-D55481756DBD}"/>
              </a:ext>
            </a:extLst>
          </p:cNvPr>
          <p:cNvSpPr/>
          <p:nvPr/>
        </p:nvSpPr>
        <p:spPr>
          <a:xfrm>
            <a:off x="641093" y="1601207"/>
            <a:ext cx="11719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latin typeface="+mn-ea"/>
              </a:rPr>
              <a:t>顧客体験を向上させ、ロイヤルティ醸成をご支援</a:t>
            </a:r>
            <a:endParaRPr lang="en-US" altLang="ja-JP" sz="3600" dirty="0">
              <a:latin typeface="+mn-ea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xmlns="" id="{C6B50593-F777-4B4D-8424-41FD2F8FC618}"/>
              </a:ext>
            </a:extLst>
          </p:cNvPr>
          <p:cNvSpPr/>
          <p:nvPr/>
        </p:nvSpPr>
        <p:spPr>
          <a:xfrm>
            <a:off x="641093" y="2768529"/>
            <a:ext cx="5637786" cy="219378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</a:rPr>
              <a:t>システムを活用し、</a:t>
            </a:r>
            <a:endParaRPr lang="en-US" altLang="ja-JP" sz="32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3200" b="1" dirty="0">
                <a:solidFill>
                  <a:schemeClr val="tx1"/>
                </a:solidFill>
              </a:rPr>
              <a:t>CX</a:t>
            </a:r>
            <a:r>
              <a:rPr lang="ja-JP" altLang="en-US" sz="3200" b="1" dirty="0">
                <a:solidFill>
                  <a:schemeClr val="tx1"/>
                </a:solidFill>
              </a:rPr>
              <a:t>を常に正しく分析、</a:t>
            </a:r>
            <a:endParaRPr lang="en-US" altLang="ja-JP" sz="3200" b="1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b="1" dirty="0">
                <a:solidFill>
                  <a:schemeClr val="tx1"/>
                </a:solidFill>
              </a:rPr>
              <a:t>リアルタイムに改善実行へ</a:t>
            </a:r>
            <a:endParaRPr lang="en-US" altLang="ja-JP" sz="3200" b="1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xmlns="" id="{5B6E9C00-9A13-4118-BEE7-D632CC6D966C}"/>
              </a:ext>
            </a:extLst>
          </p:cNvPr>
          <p:cNvSpPr/>
          <p:nvPr/>
        </p:nvSpPr>
        <p:spPr>
          <a:xfrm>
            <a:off x="6522721" y="2768528"/>
            <a:ext cx="5637786" cy="2193781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</a:rPr>
              <a:t>導入コンサルタントが伴走</a:t>
            </a:r>
            <a:endParaRPr lang="en-US" altLang="ja-JP" sz="3200" b="1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b="1" dirty="0">
                <a:solidFill>
                  <a:schemeClr val="tx1"/>
                </a:solidFill>
              </a:rPr>
              <a:t>収益性分析や詳細分析など</a:t>
            </a:r>
            <a:endParaRPr lang="en-US" altLang="ja-JP" sz="3200" b="1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b="1" dirty="0">
                <a:solidFill>
                  <a:schemeClr val="tx1"/>
                </a:solidFill>
              </a:rPr>
              <a:t>取り組みの推進をご支援</a:t>
            </a:r>
            <a:endParaRPr lang="en-US" altLang="ja-JP" sz="3200" b="1" dirty="0">
              <a:solidFill>
                <a:schemeClr val="tx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xmlns="" id="{A14EFFF7-2B41-4592-8093-2DFC601D76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34" y="5444836"/>
            <a:ext cx="5080988" cy="3377887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xmlns="" id="{E52A0BCA-E5E2-44AF-A05B-1D3F0275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CX</a:t>
            </a:r>
            <a:r>
              <a:rPr kumimoji="1" lang="ja-JP" altLang="en-US" dirty="0"/>
              <a:t>改善クラウド「</a:t>
            </a:r>
            <a:r>
              <a:rPr kumimoji="1" lang="en-US" altLang="ja-JP" dirty="0" err="1"/>
              <a:t>EmotionTech</a:t>
            </a:r>
            <a:r>
              <a:rPr kumimoji="1" lang="ja-JP" altLang="en-US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836402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743BF678-ED9D-4334-A0E8-667D890D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秋の夜長にお時間があれば</a:t>
            </a:r>
            <a:r>
              <a:rPr lang="en-US" altLang="ja-JP" dirty="0"/>
              <a:t>‥</a:t>
            </a:r>
            <a:endParaRPr kumimoji="1"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5384B3F8-B0A8-4D7D-A7F8-DDC9C502A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5" b="9542"/>
          <a:stretch/>
        </p:blipFill>
        <p:spPr bwMode="auto">
          <a:xfrm>
            <a:off x="685800" y="2606040"/>
            <a:ext cx="11430000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D58D072B-8AC0-4D51-A112-75A163825FD0}"/>
              </a:ext>
            </a:extLst>
          </p:cNvPr>
          <p:cNvSpPr txBox="1"/>
          <p:nvPr/>
        </p:nvSpPr>
        <p:spPr>
          <a:xfrm>
            <a:off x="2084832" y="1468864"/>
            <a:ext cx="8659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/>
              <a:t>書籍のご案内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AAC05BA4-2E16-4350-895D-4422AD67EF27}"/>
              </a:ext>
            </a:extLst>
          </p:cNvPr>
          <p:cNvSpPr txBox="1"/>
          <p:nvPr/>
        </p:nvSpPr>
        <p:spPr>
          <a:xfrm>
            <a:off x="685800" y="8022064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3600" dirty="0"/>
              <a:t>10/25</a:t>
            </a:r>
            <a:r>
              <a:rPr kumimoji="1" lang="ja-JP" altLang="en-US" sz="3600" dirty="0"/>
              <a:t>より</a:t>
            </a:r>
            <a:r>
              <a:rPr lang="ja-JP" altLang="en-US" sz="3600" dirty="0"/>
              <a:t>、</a:t>
            </a:r>
            <a:r>
              <a:rPr lang="en-US" altLang="ja-JP" sz="3600" dirty="0"/>
              <a:t>Amazon</a:t>
            </a:r>
            <a:r>
              <a:rPr lang="ja-JP" altLang="en-US" sz="3600" dirty="0"/>
              <a:t>他・全国書店で販売中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2385007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 rot="5400000">
            <a:off x="13177383" y="350570"/>
            <a:ext cx="613761" cy="651178"/>
          </a:xfrm>
          <a:prstGeom prst="rect">
            <a:avLst/>
          </a:prstGeom>
          <a:solidFill>
            <a:srgbClr val="009E96"/>
          </a:solidFill>
          <a:ln>
            <a:solidFill>
              <a:srgbClr val="009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5" name="正方形/長方形 34"/>
          <p:cNvSpPr/>
          <p:nvPr/>
        </p:nvSpPr>
        <p:spPr>
          <a:xfrm rot="5400000">
            <a:off x="13177383" y="1066495"/>
            <a:ext cx="613761" cy="651178"/>
          </a:xfrm>
          <a:prstGeom prst="rect">
            <a:avLst/>
          </a:prstGeom>
          <a:solidFill>
            <a:srgbClr val="E5004F"/>
          </a:solidFill>
          <a:ln>
            <a:solidFill>
              <a:srgbClr val="E5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6" name="正方形/長方形 35"/>
          <p:cNvSpPr/>
          <p:nvPr/>
        </p:nvSpPr>
        <p:spPr>
          <a:xfrm rot="5400000">
            <a:off x="13177383" y="1782421"/>
            <a:ext cx="613761" cy="651178"/>
          </a:xfrm>
          <a:prstGeom prst="rect">
            <a:avLst/>
          </a:prstGeom>
          <a:solidFill>
            <a:srgbClr val="FFF100"/>
          </a:solidFill>
          <a:ln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7" name="正方形/長方形 36"/>
          <p:cNvSpPr/>
          <p:nvPr/>
        </p:nvSpPr>
        <p:spPr>
          <a:xfrm rot="5400000">
            <a:off x="13177383" y="2498348"/>
            <a:ext cx="613761" cy="651178"/>
          </a:xfrm>
          <a:prstGeom prst="rect">
            <a:avLst/>
          </a:prstGeom>
          <a:solidFill>
            <a:srgbClr val="920783"/>
          </a:solidFill>
          <a:ln>
            <a:solidFill>
              <a:srgbClr val="92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13177383" y="3825042"/>
            <a:ext cx="613761" cy="651178"/>
          </a:xfrm>
          <a:prstGeom prst="rect">
            <a:avLst/>
          </a:prstGeom>
          <a:solidFill>
            <a:srgbClr val="0068B7"/>
          </a:solidFill>
          <a:ln>
            <a:solidFill>
              <a:srgbClr val="006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39" name="正方形/長方形 38"/>
          <p:cNvSpPr/>
          <p:nvPr/>
        </p:nvSpPr>
        <p:spPr>
          <a:xfrm rot="5400000">
            <a:off x="13177383" y="4691069"/>
            <a:ext cx="613761" cy="651178"/>
          </a:xfrm>
          <a:prstGeom prst="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0" name="正方形/長方形 39"/>
          <p:cNvSpPr/>
          <p:nvPr/>
        </p:nvSpPr>
        <p:spPr>
          <a:xfrm rot="5400000">
            <a:off x="13177383" y="5557096"/>
            <a:ext cx="613761" cy="651178"/>
          </a:xfrm>
          <a:prstGeom prst="rect">
            <a:avLst/>
          </a:prstGeom>
          <a:solidFill>
            <a:srgbClr val="009944"/>
          </a:solidFill>
          <a:ln>
            <a:solidFill>
              <a:srgbClr val="009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1" name="正方形/長方形 40"/>
          <p:cNvSpPr/>
          <p:nvPr/>
        </p:nvSpPr>
        <p:spPr>
          <a:xfrm rot="5400000">
            <a:off x="13177383" y="6423123"/>
            <a:ext cx="613761" cy="651178"/>
          </a:xfrm>
          <a:prstGeom prst="rect">
            <a:avLst/>
          </a:prstGeom>
          <a:solidFill>
            <a:srgbClr val="E4007F"/>
          </a:solidFill>
          <a:ln>
            <a:solidFill>
              <a:srgbClr val="E4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746" dirty="0"/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16" y="3400303"/>
            <a:ext cx="5074226" cy="5074226"/>
          </a:xfrm>
          <a:prstGeom prst="rect">
            <a:avLst/>
          </a:prstGeom>
        </p:spPr>
      </p:pic>
      <p:sp>
        <p:nvSpPr>
          <p:cNvPr id="12" name="コンテンツ プレースホルダー 1">
            <a:extLst>
              <a:ext uri="{FF2B5EF4-FFF2-40B4-BE49-F238E27FC236}">
                <a16:creationId xmlns:a16="http://schemas.microsoft.com/office/drawing/2014/main" xmlns="" id="{3A16FCE6-CD4E-41ED-B8FA-EA63CBCA1243}"/>
              </a:ext>
            </a:extLst>
          </p:cNvPr>
          <p:cNvSpPr txBox="1">
            <a:spLocks/>
          </p:cNvSpPr>
          <p:nvPr/>
        </p:nvSpPr>
        <p:spPr>
          <a:xfrm>
            <a:off x="640800" y="892501"/>
            <a:ext cx="11519999" cy="250780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2400" b="1">
                <a:solidFill>
                  <a:srgbClr val="002060"/>
                </a:solidFill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/>
            </a:lvl9pPr>
          </a:lstStyle>
          <a:p>
            <a:pPr algn="ctr">
              <a:lnSpc>
                <a:spcPct val="110000"/>
              </a:lnSpc>
            </a:pPr>
            <a:r>
              <a:rPr lang="ja-JP" altLang="en-US" sz="6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資料送付をご希望の方</a:t>
            </a:r>
            <a:r>
              <a:rPr lang="en-US" altLang="ja-JP" sz="6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/</a:t>
            </a:r>
          </a:p>
          <a:p>
            <a:pPr algn="ctr">
              <a:lnSpc>
                <a:spcPct val="110000"/>
              </a:lnSpc>
            </a:pPr>
            <a:r>
              <a:rPr lang="ja-JP" altLang="en-US" sz="6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お問い合わせ先</a:t>
            </a:r>
            <a:endParaRPr lang="en-US" altLang="ja-JP" sz="6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10000"/>
              </a:lnSpc>
            </a:pPr>
            <a:endParaRPr lang="en-US" altLang="ja-JP" sz="11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xmlns="" id="{A5314CD5-69C4-45CC-A301-6FECC2531E23}"/>
              </a:ext>
            </a:extLst>
          </p:cNvPr>
          <p:cNvSpPr/>
          <p:nvPr/>
        </p:nvSpPr>
        <p:spPr>
          <a:xfrm>
            <a:off x="5664020" y="3843750"/>
            <a:ext cx="6400800" cy="41696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株式会社</a:t>
            </a: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 Tech</a:t>
            </a:r>
          </a:p>
          <a:p>
            <a:pPr>
              <a:lnSpc>
                <a:spcPct val="150000"/>
              </a:lnSpc>
            </a:pPr>
            <a:r>
              <a:rPr lang="ja-JP" altLang="en-US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マーケティング部</a:t>
            </a:r>
            <a:endParaRPr lang="en-US" altLang="ja-JP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須藤 勇人</a:t>
            </a:r>
            <a:endParaRPr lang="en-US" altLang="ja-JP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h.sudo@emotion-tech.co.jp</a:t>
            </a:r>
          </a:p>
          <a:p>
            <a:pPr>
              <a:lnSpc>
                <a:spcPct val="150000"/>
              </a:lnSpc>
            </a:pPr>
            <a:r>
              <a:rPr lang="en-US" altLang="ja-JP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03-6869-6865 /</a:t>
            </a:r>
          </a:p>
        </p:txBody>
      </p:sp>
    </p:spTree>
    <p:extLst>
      <p:ext uri="{BB962C8B-B14F-4D97-AF65-F5344CB8AC3E}">
        <p14:creationId xmlns:p14="http://schemas.microsoft.com/office/powerpoint/2010/main" val="11511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“Good Products” are not “Popular Products”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To growth your business, </a:t>
            </a:r>
            <a:r>
              <a:rPr lang="en-US" altLang="ja-JP" sz="24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“loyal customers” </a:t>
            </a:r>
            <a:r>
              <a:rPr lang="en-US" altLang="ja-JP" sz="24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is</a:t>
            </a:r>
            <a:r>
              <a:rPr lang="en-US" altLang="ja-JP" sz="24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 key factor of success.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0210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039293" y="5407058"/>
            <a:ext cx="723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＝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2" name="Picture 2" descr="ãblue slide designãã®ç»åæ¤ç´¢çµæ">
            <a:extLst>
              <a:ext uri="{FF2B5EF4-FFF2-40B4-BE49-F238E27FC236}">
                <a16:creationId xmlns:a16="http://schemas.microsoft.com/office/drawing/2014/main" xmlns="" id="{810F49ED-89EE-4014-A6B5-D351B75C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928233" y="3900393"/>
            <a:ext cx="5533354" cy="27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xmlns="" id="{C4B7899C-0516-4997-B66A-0A4E94644167}"/>
              </a:ext>
            </a:extLst>
          </p:cNvPr>
          <p:cNvSpPr>
            <a:spLocks/>
          </p:cNvSpPr>
          <p:nvPr/>
        </p:nvSpPr>
        <p:spPr>
          <a:xfrm>
            <a:off x="445346" y="3037415"/>
            <a:ext cx="1435358" cy="1239903"/>
          </a:xfrm>
          <a:prstGeom prst="rect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ja-JP" sz="2400" dirty="0" err="1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Compet-itor</a:t>
            </a:r>
            <a:endParaRPr lang="en-US" altLang="ja-JP" sz="2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xmlns="" id="{A5DB4475-7F23-4A2B-8629-F97FA96DE22F}"/>
              </a:ext>
            </a:extLst>
          </p:cNvPr>
          <p:cNvSpPr>
            <a:spLocks/>
          </p:cNvSpPr>
          <p:nvPr/>
        </p:nvSpPr>
        <p:spPr>
          <a:xfrm>
            <a:off x="2030400" y="3037415"/>
            <a:ext cx="3931199" cy="1239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Everyone get </a:t>
            </a:r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same </a:t>
            </a:r>
            <a:r>
              <a:rPr lang="en-US" altLang="ja-JP" sz="24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products at low price.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xmlns="" id="{62DD1410-920D-49F6-9C23-84C40C05D8CC}"/>
              </a:ext>
            </a:extLst>
          </p:cNvPr>
          <p:cNvSpPr>
            <a:spLocks/>
          </p:cNvSpPr>
          <p:nvPr/>
        </p:nvSpPr>
        <p:spPr>
          <a:xfrm>
            <a:off x="445346" y="4398257"/>
            <a:ext cx="1435358" cy="1239903"/>
          </a:xfrm>
          <a:prstGeom prst="rect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Market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xmlns="" id="{C565CF61-0253-47A3-B769-3BFAE25B4E03}"/>
              </a:ext>
            </a:extLst>
          </p:cNvPr>
          <p:cNvSpPr>
            <a:spLocks/>
          </p:cNvSpPr>
          <p:nvPr/>
        </p:nvSpPr>
        <p:spPr>
          <a:xfrm>
            <a:off x="2030401" y="4398257"/>
            <a:ext cx="3931200" cy="1239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Population decline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4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Decrease in demand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xmlns="" id="{26BF6EA0-FA91-4384-9EB3-E307B226D109}"/>
              </a:ext>
            </a:extLst>
          </p:cNvPr>
          <p:cNvSpPr>
            <a:spLocks/>
          </p:cNvSpPr>
          <p:nvPr/>
        </p:nvSpPr>
        <p:spPr>
          <a:xfrm>
            <a:off x="428852" y="7119942"/>
            <a:ext cx="1451852" cy="1239903"/>
          </a:xfrm>
          <a:prstGeom prst="rect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Complex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xmlns="" id="{56610F56-DCF0-49D4-BBCC-9A653B7DE1CB}"/>
              </a:ext>
            </a:extLst>
          </p:cNvPr>
          <p:cNvSpPr>
            <a:spLocks/>
          </p:cNvSpPr>
          <p:nvPr/>
        </p:nvSpPr>
        <p:spPr>
          <a:xfrm>
            <a:off x="2030401" y="7119942"/>
            <a:ext cx="3931200" cy="1239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Shop, EC, SNS…</a:t>
            </a:r>
          </a:p>
          <a:p>
            <a:pPr algn="ctr"/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 can get products from many channels.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xmlns="" id="{22B860E0-B309-48A4-B4B7-061BFBAA09FC}"/>
              </a:ext>
            </a:extLst>
          </p:cNvPr>
          <p:cNvSpPr>
            <a:spLocks/>
          </p:cNvSpPr>
          <p:nvPr/>
        </p:nvSpPr>
        <p:spPr>
          <a:xfrm>
            <a:off x="445346" y="5759100"/>
            <a:ext cx="1435358" cy="1239903"/>
          </a:xfrm>
          <a:prstGeom prst="rect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IT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xmlns="" id="{3DF85421-4651-4C37-BF37-F2C41A2E9844}"/>
              </a:ext>
            </a:extLst>
          </p:cNvPr>
          <p:cNvSpPr>
            <a:spLocks/>
          </p:cNvSpPr>
          <p:nvPr/>
        </p:nvSpPr>
        <p:spPr>
          <a:xfrm>
            <a:off x="2030401" y="5759100"/>
            <a:ext cx="3931200" cy="1239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Increasing speed of spread in information(reputation).</a:t>
            </a:r>
            <a:endParaRPr lang="ja-JP" altLang="en-US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xmlns="" id="{B66711C0-FE63-44CE-9AB1-8C16F6FE0203}"/>
              </a:ext>
            </a:extLst>
          </p:cNvPr>
          <p:cNvSpPr>
            <a:spLocks noChangeAspect="1"/>
          </p:cNvSpPr>
          <p:nvPr/>
        </p:nvSpPr>
        <p:spPr>
          <a:xfrm>
            <a:off x="6855262" y="6595843"/>
            <a:ext cx="5320800" cy="1764001"/>
          </a:xfrm>
          <a:prstGeom prst="rect">
            <a:avLst/>
          </a:prstGeom>
          <a:solidFill>
            <a:srgbClr val="F51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400" dirty="0"/>
          </a:p>
          <a:p>
            <a:pPr algn="ctr"/>
            <a:r>
              <a:rPr lang="en-US" altLang="ja-JP" sz="3600" b="1" dirty="0" smtClean="0"/>
              <a:t>Rapid business growth</a:t>
            </a:r>
            <a:endParaRPr lang="en-US" altLang="ja-JP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2153B1D7-D09A-4FDB-B283-77AA39A34014}"/>
              </a:ext>
            </a:extLst>
          </p:cNvPr>
          <p:cNvSpPr/>
          <p:nvPr/>
        </p:nvSpPr>
        <p:spPr>
          <a:xfrm>
            <a:off x="6855261" y="3037414"/>
            <a:ext cx="5320799" cy="1764000"/>
          </a:xfrm>
          <a:prstGeom prst="rect">
            <a:avLst/>
          </a:prstGeom>
          <a:solidFill>
            <a:srgbClr val="DDE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Improve Loyal Customer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xmlns="" id="{E986A696-1C9B-457D-8667-61C5DAA940F7}"/>
              </a:ext>
            </a:extLst>
          </p:cNvPr>
          <p:cNvSpPr/>
          <p:nvPr/>
        </p:nvSpPr>
        <p:spPr>
          <a:xfrm>
            <a:off x="6855261" y="4800599"/>
            <a:ext cx="5320799" cy="1795245"/>
          </a:xfrm>
          <a:prstGeom prst="rect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11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 smtClean="0">
                <a:solidFill>
                  <a:schemeClr val="bg1"/>
                </a:solidFill>
              </a:rPr>
              <a:t>Increasing repeaters</a:t>
            </a:r>
            <a:endParaRPr lang="en-US" altLang="ja-JP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 smtClean="0">
                <a:solidFill>
                  <a:schemeClr val="bg1"/>
                </a:solidFill>
              </a:rPr>
              <a:t>Positive word-of-mouth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xmlns="" id="{61EF2C78-A48E-4522-8106-6CF774CAC220}"/>
              </a:ext>
            </a:extLst>
          </p:cNvPr>
          <p:cNvSpPr/>
          <p:nvPr/>
        </p:nvSpPr>
        <p:spPr>
          <a:xfrm rot="10800000">
            <a:off x="8521914" y="4764088"/>
            <a:ext cx="1987489" cy="254120"/>
          </a:xfrm>
          <a:prstGeom prst="triangle">
            <a:avLst/>
          </a:prstGeom>
          <a:solidFill>
            <a:srgbClr val="DDE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二等辺三角形 37">
            <a:extLst>
              <a:ext uri="{FF2B5EF4-FFF2-40B4-BE49-F238E27FC236}">
                <a16:creationId xmlns:a16="http://schemas.microsoft.com/office/drawing/2014/main" xmlns="" id="{4EE7C304-10C9-40C7-A8FB-ADE9A681E84B}"/>
              </a:ext>
            </a:extLst>
          </p:cNvPr>
          <p:cNvSpPr/>
          <p:nvPr/>
        </p:nvSpPr>
        <p:spPr>
          <a:xfrm rot="10800000">
            <a:off x="8521914" y="6563700"/>
            <a:ext cx="1987489" cy="254120"/>
          </a:xfrm>
          <a:prstGeom prst="triangle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xmlns="" id="{14C0E0D0-BB41-409C-ABB3-60F998F2A0F2}"/>
              </a:ext>
            </a:extLst>
          </p:cNvPr>
          <p:cNvSpPr/>
          <p:nvPr/>
        </p:nvSpPr>
        <p:spPr>
          <a:xfrm>
            <a:off x="13313044" y="2732468"/>
            <a:ext cx="1208868" cy="1029171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xmlns="" id="{A7F4F188-3E2A-48CD-B025-CF62347DBAC5}"/>
              </a:ext>
            </a:extLst>
          </p:cNvPr>
          <p:cNvSpPr/>
          <p:nvPr/>
        </p:nvSpPr>
        <p:spPr>
          <a:xfrm>
            <a:off x="13522192" y="3147572"/>
            <a:ext cx="1208868" cy="1029171"/>
          </a:xfrm>
          <a:prstGeom prst="rect">
            <a:avLst/>
          </a:prstGeom>
          <a:solidFill>
            <a:srgbClr val="F51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xmlns="" id="{085B27CC-D79F-450E-A0B6-1A4880EBFAC0}"/>
              </a:ext>
            </a:extLst>
          </p:cNvPr>
          <p:cNvSpPr/>
          <p:nvPr/>
        </p:nvSpPr>
        <p:spPr>
          <a:xfrm>
            <a:off x="13716559" y="3662158"/>
            <a:ext cx="1208868" cy="1029171"/>
          </a:xfrm>
          <a:prstGeom prst="rect">
            <a:avLst/>
          </a:prstGeom>
          <a:solidFill>
            <a:srgbClr val="FA3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E46973ED-074B-4B63-856E-E1A8EDC1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Why is CX </a:t>
            </a:r>
            <a:r>
              <a:rPr kumimoji="1" lang="en-US" altLang="ja-JP" dirty="0" smtClean="0"/>
              <a:t>important?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1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0" y="995382"/>
            <a:ext cx="1280160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「良いものが売れる」時代の終焉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ロイヤルカスタマーを増やすことが最も効果的・効率的な事業成長を促す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640800" y="-569614"/>
            <a:ext cx="11520000" cy="418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-987119" y="2440210"/>
            <a:ext cx="651395" cy="651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ja-JP" altLang="en-US" sz="2746" dirty="0">
              <a:solidFill>
                <a:srgbClr val="44556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039293" y="5407058"/>
            <a:ext cx="723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＝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-794084" y="995382"/>
            <a:ext cx="437010" cy="95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36000" rIns="39600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2" name="Picture 2" descr="ãblue slide designãã®ç»åæ¤ç´¢çµæ">
            <a:extLst>
              <a:ext uri="{FF2B5EF4-FFF2-40B4-BE49-F238E27FC236}">
                <a16:creationId xmlns:a16="http://schemas.microsoft.com/office/drawing/2014/main" xmlns="" id="{810F49ED-89EE-4014-A6B5-D351B75C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928233" y="3900393"/>
            <a:ext cx="5533354" cy="27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xmlns="" id="{C4B7899C-0516-4997-B66A-0A4E94644167}"/>
              </a:ext>
            </a:extLst>
          </p:cNvPr>
          <p:cNvSpPr>
            <a:spLocks/>
          </p:cNvSpPr>
          <p:nvPr/>
        </p:nvSpPr>
        <p:spPr>
          <a:xfrm>
            <a:off x="640800" y="3037415"/>
            <a:ext cx="1239903" cy="1239903"/>
          </a:xfrm>
          <a:prstGeom prst="rect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競争</a:t>
            </a:r>
            <a:endParaRPr lang="en-US" altLang="ja-JP" sz="2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激化</a:t>
            </a:r>
            <a:endParaRPr lang="en-US" altLang="ja-JP" sz="2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xmlns="" id="{A5DB4475-7F23-4A2B-8629-F97FA96DE22F}"/>
              </a:ext>
            </a:extLst>
          </p:cNvPr>
          <p:cNvSpPr>
            <a:spLocks/>
          </p:cNvSpPr>
          <p:nvPr/>
        </p:nvSpPr>
        <p:spPr>
          <a:xfrm>
            <a:off x="2030400" y="3037415"/>
            <a:ext cx="3931199" cy="1239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モノがあふれる時代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新規顧客獲得の難易度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xmlns="" id="{62DD1410-920D-49F6-9C23-84C40C05D8CC}"/>
              </a:ext>
            </a:extLst>
          </p:cNvPr>
          <p:cNvSpPr>
            <a:spLocks/>
          </p:cNvSpPr>
          <p:nvPr/>
        </p:nvSpPr>
        <p:spPr>
          <a:xfrm>
            <a:off x="640800" y="4398257"/>
            <a:ext cx="1239903" cy="1239903"/>
          </a:xfrm>
          <a:prstGeom prst="rect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市場</a:t>
            </a:r>
            <a:endParaRPr lang="en-US" altLang="ja-JP" sz="2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縮小</a:t>
            </a:r>
            <a:endParaRPr lang="en-US" altLang="ja-JP" sz="2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xmlns="" id="{C565CF61-0253-47A3-B769-3BFAE25B4E03}"/>
              </a:ext>
            </a:extLst>
          </p:cNvPr>
          <p:cNvSpPr>
            <a:spLocks/>
          </p:cNvSpPr>
          <p:nvPr/>
        </p:nvSpPr>
        <p:spPr>
          <a:xfrm>
            <a:off x="2030401" y="4398257"/>
            <a:ext cx="3931200" cy="1239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人口の減少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消費需要の低迷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xmlns="" id="{26BF6EA0-FA91-4384-9EB3-E307B226D109}"/>
              </a:ext>
            </a:extLst>
          </p:cNvPr>
          <p:cNvSpPr>
            <a:spLocks/>
          </p:cNvSpPr>
          <p:nvPr/>
        </p:nvSpPr>
        <p:spPr>
          <a:xfrm>
            <a:off x="640800" y="7119942"/>
            <a:ext cx="1239903" cy="1239903"/>
          </a:xfrm>
          <a:prstGeom prst="rect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複雑化</a:t>
            </a:r>
            <a:endParaRPr lang="en-US" altLang="ja-JP" sz="2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xmlns="" id="{56610F56-DCF0-49D4-BBCC-9A653B7DE1CB}"/>
              </a:ext>
            </a:extLst>
          </p:cNvPr>
          <p:cNvSpPr>
            <a:spLocks/>
          </p:cNvSpPr>
          <p:nvPr/>
        </p:nvSpPr>
        <p:spPr>
          <a:xfrm>
            <a:off x="2030401" y="7119942"/>
            <a:ext cx="3931200" cy="1239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オムニチャネル化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顧客接点の増加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xmlns="" id="{22B860E0-B309-48A4-B4B7-061BFBAA09FC}"/>
              </a:ext>
            </a:extLst>
          </p:cNvPr>
          <p:cNvSpPr>
            <a:spLocks/>
          </p:cNvSpPr>
          <p:nvPr/>
        </p:nvSpPr>
        <p:spPr>
          <a:xfrm>
            <a:off x="640800" y="5759100"/>
            <a:ext cx="1239903" cy="1239903"/>
          </a:xfrm>
          <a:prstGeom prst="rect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情報</a:t>
            </a:r>
            <a:endParaRPr lang="en-US" altLang="ja-JP" sz="2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革命</a:t>
            </a:r>
            <a:endParaRPr lang="en-US" altLang="ja-JP" sz="2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xmlns="" id="{3DF85421-4651-4C37-BF37-F2C41A2E9844}"/>
              </a:ext>
            </a:extLst>
          </p:cNvPr>
          <p:cNvSpPr>
            <a:spLocks/>
          </p:cNvSpPr>
          <p:nvPr/>
        </p:nvSpPr>
        <p:spPr>
          <a:xfrm>
            <a:off x="2030401" y="5759100"/>
            <a:ext cx="3931200" cy="1239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SNS</a:t>
            </a:r>
            <a:r>
              <a:rPr lang="ja-JP" altLang="en-US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等による、</a:t>
            </a:r>
            <a:endParaRPr lang="en-US" altLang="ja-JP" sz="24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口コミ依存の高まり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xmlns="" id="{B66711C0-FE63-44CE-9AB1-8C16F6FE0203}"/>
              </a:ext>
            </a:extLst>
          </p:cNvPr>
          <p:cNvSpPr>
            <a:spLocks noChangeAspect="1"/>
          </p:cNvSpPr>
          <p:nvPr/>
        </p:nvSpPr>
        <p:spPr>
          <a:xfrm>
            <a:off x="6855262" y="6595843"/>
            <a:ext cx="5320800" cy="1764001"/>
          </a:xfrm>
          <a:prstGeom prst="rect">
            <a:avLst/>
          </a:prstGeom>
          <a:solidFill>
            <a:srgbClr val="F51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400" dirty="0"/>
          </a:p>
          <a:p>
            <a:pPr algn="ctr"/>
            <a:r>
              <a:rPr lang="ja-JP" altLang="en-US" sz="3600" b="1" dirty="0"/>
              <a:t>効果的・効率的</a:t>
            </a:r>
            <a:r>
              <a:rPr lang="ja-JP" altLang="en-US" sz="3600" dirty="0"/>
              <a:t>な</a:t>
            </a:r>
            <a:endParaRPr lang="en-US" altLang="ja-JP" sz="3600" dirty="0"/>
          </a:p>
          <a:p>
            <a:pPr algn="ctr"/>
            <a:r>
              <a:rPr lang="ja-JP" altLang="en-US" sz="3600" dirty="0"/>
              <a:t>事業成長を促進</a:t>
            </a:r>
            <a:endParaRPr lang="en-US" altLang="ja-JP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2153B1D7-D09A-4FDB-B283-77AA39A34014}"/>
              </a:ext>
            </a:extLst>
          </p:cNvPr>
          <p:cNvSpPr/>
          <p:nvPr/>
        </p:nvSpPr>
        <p:spPr>
          <a:xfrm>
            <a:off x="6855261" y="3037414"/>
            <a:ext cx="5320799" cy="1764000"/>
          </a:xfrm>
          <a:prstGeom prst="rect">
            <a:avLst/>
          </a:prstGeom>
          <a:solidFill>
            <a:srgbClr val="DDE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ロイヤルカスタマー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（</a:t>
            </a:r>
            <a:r>
              <a:rPr lang="en-US" altLang="ja-JP" sz="3200" dirty="0">
                <a:solidFill>
                  <a:schemeClr val="tx1"/>
                </a:solidFill>
              </a:rPr>
              <a:t>=</a:t>
            </a:r>
            <a:r>
              <a:rPr lang="ja-JP" altLang="en-US" sz="3200" dirty="0">
                <a:solidFill>
                  <a:schemeClr val="tx1"/>
                </a:solidFill>
              </a:rPr>
              <a:t>ブランドのファン）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を増やす</a:t>
            </a:r>
            <a:endParaRPr lang="en-US" altLang="ja-JP" sz="3200" dirty="0">
              <a:solidFill>
                <a:schemeClr val="tx1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xmlns="" id="{E986A696-1C9B-457D-8667-61C5DAA940F7}"/>
              </a:ext>
            </a:extLst>
          </p:cNvPr>
          <p:cNvSpPr/>
          <p:nvPr/>
        </p:nvSpPr>
        <p:spPr>
          <a:xfrm>
            <a:off x="6855261" y="4800599"/>
            <a:ext cx="5320799" cy="1795245"/>
          </a:xfrm>
          <a:prstGeom prst="rect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11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>
                <a:solidFill>
                  <a:schemeClr val="bg1"/>
                </a:solidFill>
              </a:rPr>
              <a:t>リピーター、固定客増加</a:t>
            </a:r>
            <a:endParaRPr lang="en-US" altLang="ja-JP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>
                <a:solidFill>
                  <a:schemeClr val="bg1"/>
                </a:solidFill>
              </a:rPr>
              <a:t>良い口コミが拡大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xmlns="" id="{61EF2C78-A48E-4522-8106-6CF774CAC220}"/>
              </a:ext>
            </a:extLst>
          </p:cNvPr>
          <p:cNvSpPr/>
          <p:nvPr/>
        </p:nvSpPr>
        <p:spPr>
          <a:xfrm rot="10800000">
            <a:off x="8521914" y="4764088"/>
            <a:ext cx="1987489" cy="254120"/>
          </a:xfrm>
          <a:prstGeom prst="triangle">
            <a:avLst/>
          </a:prstGeom>
          <a:solidFill>
            <a:srgbClr val="DDE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二等辺三角形 37">
            <a:extLst>
              <a:ext uri="{FF2B5EF4-FFF2-40B4-BE49-F238E27FC236}">
                <a16:creationId xmlns:a16="http://schemas.microsoft.com/office/drawing/2014/main" xmlns="" id="{4EE7C304-10C9-40C7-A8FB-ADE9A681E84B}"/>
              </a:ext>
            </a:extLst>
          </p:cNvPr>
          <p:cNvSpPr/>
          <p:nvPr/>
        </p:nvSpPr>
        <p:spPr>
          <a:xfrm rot="10800000">
            <a:off x="8521914" y="6563700"/>
            <a:ext cx="1987489" cy="254120"/>
          </a:xfrm>
          <a:prstGeom prst="triangle">
            <a:avLst/>
          </a:prstGeom>
          <a:solidFill>
            <a:srgbClr val="37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xmlns="" id="{14C0E0D0-BB41-409C-ABB3-60F998F2A0F2}"/>
              </a:ext>
            </a:extLst>
          </p:cNvPr>
          <p:cNvSpPr/>
          <p:nvPr/>
        </p:nvSpPr>
        <p:spPr>
          <a:xfrm>
            <a:off x="13313044" y="2732468"/>
            <a:ext cx="1208868" cy="1029171"/>
          </a:xfrm>
          <a:prstGeom prst="rect">
            <a:avLst/>
          </a:prstGeom>
          <a:solidFill>
            <a:srgbClr val="5E3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xmlns="" id="{A7F4F188-3E2A-48CD-B025-CF62347DBAC5}"/>
              </a:ext>
            </a:extLst>
          </p:cNvPr>
          <p:cNvSpPr/>
          <p:nvPr/>
        </p:nvSpPr>
        <p:spPr>
          <a:xfrm>
            <a:off x="13522192" y="3147572"/>
            <a:ext cx="1208868" cy="1029171"/>
          </a:xfrm>
          <a:prstGeom prst="rect">
            <a:avLst/>
          </a:prstGeom>
          <a:solidFill>
            <a:srgbClr val="F51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xmlns="" id="{085B27CC-D79F-450E-A0B6-1A4880EBFAC0}"/>
              </a:ext>
            </a:extLst>
          </p:cNvPr>
          <p:cNvSpPr/>
          <p:nvPr/>
        </p:nvSpPr>
        <p:spPr>
          <a:xfrm>
            <a:off x="13716559" y="3662158"/>
            <a:ext cx="1208868" cy="1029171"/>
          </a:xfrm>
          <a:prstGeom prst="rect">
            <a:avLst/>
          </a:prstGeom>
          <a:solidFill>
            <a:srgbClr val="FA3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E46973ED-074B-4B63-856E-E1A8EDC1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なぜ顧客体験が重要なのか？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5779ED92-9B2D-45F8-9B3C-AD26912F8DFC}"/>
              </a:ext>
            </a:extLst>
          </p:cNvPr>
          <p:cNvSpPr txBox="1"/>
          <p:nvPr/>
        </p:nvSpPr>
        <p:spPr>
          <a:xfrm>
            <a:off x="753082" y="-3066871"/>
            <a:ext cx="11422978" cy="1324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/>
              <a:t>新規顧客の獲得コストは、既存顧客を維持するコストの</a:t>
            </a:r>
            <a:r>
              <a:rPr lang="en-US" altLang="ja-JP" sz="2800" b="1" dirty="0">
                <a:solidFill>
                  <a:srgbClr val="F5155B"/>
                </a:solidFill>
              </a:rPr>
              <a:t>6~7</a:t>
            </a:r>
            <a:r>
              <a:rPr lang="ja-JP" altLang="en-US" sz="2800" b="1" dirty="0">
                <a:solidFill>
                  <a:srgbClr val="F5155B"/>
                </a:solidFill>
              </a:rPr>
              <a:t>倍</a:t>
            </a:r>
            <a:endParaRPr lang="en-US" altLang="ja-JP" sz="2800" b="1" dirty="0">
              <a:solidFill>
                <a:srgbClr val="F5155B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リピート率が</a:t>
            </a:r>
            <a:r>
              <a:rPr kumimoji="1" lang="en-US" altLang="ja-JP" sz="2800" dirty="0"/>
              <a:t>5%</a:t>
            </a:r>
            <a:r>
              <a:rPr kumimoji="1" lang="ja-JP" altLang="en-US" sz="2800" dirty="0"/>
              <a:t>改善すれば、</a:t>
            </a:r>
            <a:r>
              <a:rPr kumimoji="1" lang="en-US" altLang="ja-JP" sz="2800" b="1" dirty="0">
                <a:solidFill>
                  <a:srgbClr val="F5155B"/>
                </a:solidFill>
              </a:rPr>
              <a:t>25%</a:t>
            </a:r>
            <a:r>
              <a:rPr kumimoji="1" lang="ja-JP" altLang="en-US" sz="2800" b="1" dirty="0">
                <a:solidFill>
                  <a:srgbClr val="F5155B"/>
                </a:solidFill>
              </a:rPr>
              <a:t>以上</a:t>
            </a:r>
            <a:r>
              <a:rPr kumimoji="1" lang="ja-JP" altLang="en-US" sz="2800" dirty="0"/>
              <a:t>の売上向上が見込める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xmlns="" id="{67E93EF4-7A59-43EB-A6CE-B4E920CC948C}"/>
              </a:ext>
            </a:extLst>
          </p:cNvPr>
          <p:cNvSpPr/>
          <p:nvPr/>
        </p:nvSpPr>
        <p:spPr>
          <a:xfrm>
            <a:off x="-93785" y="2440209"/>
            <a:ext cx="12977447" cy="651847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95000"/>
                </a:schemeClr>
              </a:gs>
              <a:gs pos="23000">
                <a:schemeClr val="tx1">
                  <a:lumMod val="65000"/>
                  <a:lumOff val="35000"/>
                  <a:alpha val="95000"/>
                </a:schemeClr>
              </a:gs>
              <a:gs pos="69000">
                <a:schemeClr val="tx1">
                  <a:lumMod val="85000"/>
                  <a:lumOff val="15000"/>
                  <a:alpha val="90000"/>
                </a:schemeClr>
              </a:gs>
              <a:gs pos="97000">
                <a:schemeClr val="tx1">
                  <a:lumMod val="95000"/>
                  <a:lumOff val="5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ja-JP" altLang="en-US" sz="6000" b="1" dirty="0"/>
              <a:t>リピーターを増やすことが最優先</a:t>
            </a:r>
            <a:endParaRPr lang="en-US" altLang="ja-JP" sz="6000" b="1" dirty="0"/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dirty="0"/>
              <a:t>新規顧客の獲得コストは、既存顧客を維持するコストの</a:t>
            </a:r>
            <a:r>
              <a:rPr lang="en-US" altLang="ja-JP" sz="3200" b="1" dirty="0">
                <a:solidFill>
                  <a:srgbClr val="F5155B"/>
                </a:solidFill>
              </a:rPr>
              <a:t>6~7</a:t>
            </a:r>
            <a:r>
              <a:rPr lang="ja-JP" altLang="en-US" sz="3200" b="1" dirty="0">
                <a:solidFill>
                  <a:srgbClr val="F5155B"/>
                </a:solidFill>
              </a:rPr>
              <a:t>倍</a:t>
            </a:r>
            <a:endParaRPr lang="en-US" altLang="ja-JP" sz="3200" b="1" dirty="0">
              <a:solidFill>
                <a:srgbClr val="F5155B"/>
              </a:solidFill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dirty="0"/>
              <a:t>リピート率が</a:t>
            </a:r>
            <a:r>
              <a:rPr lang="en-US" altLang="ja-JP" sz="3200" dirty="0"/>
              <a:t>5%</a:t>
            </a:r>
            <a:r>
              <a:rPr lang="ja-JP" altLang="en-US" sz="3200" dirty="0"/>
              <a:t>改善すれば、</a:t>
            </a:r>
            <a:r>
              <a:rPr lang="en-US" altLang="ja-JP" sz="3200" b="1" dirty="0">
                <a:solidFill>
                  <a:srgbClr val="F5155B"/>
                </a:solidFill>
              </a:rPr>
              <a:t>25%</a:t>
            </a:r>
            <a:r>
              <a:rPr lang="ja-JP" altLang="en-US" sz="3200" b="1" dirty="0">
                <a:solidFill>
                  <a:srgbClr val="F5155B"/>
                </a:solidFill>
              </a:rPr>
              <a:t>以上</a:t>
            </a:r>
            <a:r>
              <a:rPr lang="ja-JP" altLang="en-US" sz="3200" dirty="0"/>
              <a:t>の売上向上が見込める</a:t>
            </a:r>
          </a:p>
        </p:txBody>
      </p:sp>
    </p:spTree>
    <p:extLst>
      <p:ext uri="{BB962C8B-B14F-4D97-AF65-F5344CB8AC3E}">
        <p14:creationId xmlns:p14="http://schemas.microsoft.com/office/powerpoint/2010/main" val="290639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>
            <a:extLst>
              <a:ext uri="{FF2B5EF4-FFF2-40B4-BE49-F238E27FC236}">
                <a16:creationId xmlns:a16="http://schemas.microsoft.com/office/drawing/2014/main" xmlns="" id="{17B33DF7-8004-421A-B5A8-015BCC438F94}"/>
              </a:ext>
            </a:extLst>
          </p:cNvPr>
          <p:cNvSpPr txBox="1">
            <a:spLocks/>
          </p:cNvSpPr>
          <p:nvPr/>
        </p:nvSpPr>
        <p:spPr>
          <a:xfrm>
            <a:off x="399316" y="255139"/>
            <a:ext cx="10467737" cy="575401"/>
          </a:xfrm>
          <a:prstGeom prst="rect">
            <a:avLst/>
          </a:prstGeom>
        </p:spPr>
        <p:txBody>
          <a:bodyPr/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 type of Customer Satisfaction</a:t>
            </a:r>
            <a:endParaRPr lang="ja-JP" altLang="en-US" sz="32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ハート 23">
            <a:extLst>
              <a:ext uri="{FF2B5EF4-FFF2-40B4-BE49-F238E27FC236}">
                <a16:creationId xmlns:a16="http://schemas.microsoft.com/office/drawing/2014/main" xmlns="" id="{DF838316-3A17-4B19-9E9B-87D123EEBE86}"/>
              </a:ext>
            </a:extLst>
          </p:cNvPr>
          <p:cNvSpPr/>
          <p:nvPr/>
        </p:nvSpPr>
        <p:spPr>
          <a:xfrm>
            <a:off x="8975845" y="3631925"/>
            <a:ext cx="1546167" cy="1546167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スマイル 25">
            <a:extLst>
              <a:ext uri="{FF2B5EF4-FFF2-40B4-BE49-F238E27FC236}">
                <a16:creationId xmlns:a16="http://schemas.microsoft.com/office/drawing/2014/main" xmlns="" id="{9045AC72-E799-4658-915F-0FF31678F99C}"/>
              </a:ext>
            </a:extLst>
          </p:cNvPr>
          <p:cNvSpPr/>
          <p:nvPr/>
        </p:nvSpPr>
        <p:spPr>
          <a:xfrm>
            <a:off x="2666594" y="3786123"/>
            <a:ext cx="1391969" cy="1391969"/>
          </a:xfrm>
          <a:prstGeom prst="smileyFace">
            <a:avLst/>
          </a:prstGeom>
          <a:solidFill>
            <a:schemeClr val="bg1"/>
          </a:solidFill>
          <a:ln w="104775">
            <a:solidFill>
              <a:srgbClr val="0B1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xmlns="" id="{6015A12A-38A1-4930-BE4D-559C40E407FC}"/>
              </a:ext>
            </a:extLst>
          </p:cNvPr>
          <p:cNvSpPr/>
          <p:nvPr/>
        </p:nvSpPr>
        <p:spPr>
          <a:xfrm>
            <a:off x="3052671" y="4201908"/>
            <a:ext cx="144087" cy="99753"/>
          </a:xfrm>
          <a:prstGeom prst="ellipse">
            <a:avLst/>
          </a:prstGeom>
          <a:solidFill>
            <a:srgbClr val="0B1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xmlns="" id="{2A3FAD9D-1905-47F6-B0B0-DA4F3F08BD10}"/>
              </a:ext>
            </a:extLst>
          </p:cNvPr>
          <p:cNvSpPr/>
          <p:nvPr/>
        </p:nvSpPr>
        <p:spPr>
          <a:xfrm>
            <a:off x="3522572" y="4201907"/>
            <a:ext cx="144087" cy="99753"/>
          </a:xfrm>
          <a:prstGeom prst="ellipse">
            <a:avLst/>
          </a:prstGeom>
          <a:solidFill>
            <a:srgbClr val="0B1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xmlns="" id="{2001FC5D-5BA8-482F-8D2C-B7745A6DFEE0}"/>
              </a:ext>
            </a:extLst>
          </p:cNvPr>
          <p:cNvSpPr/>
          <p:nvPr/>
        </p:nvSpPr>
        <p:spPr>
          <a:xfrm>
            <a:off x="7962832" y="9037841"/>
            <a:ext cx="4766177" cy="419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adobe-caslon-pro"/>
              </a:rPr>
              <a:t>Customer Satisfaction: A Flawed Measure</a:t>
            </a:r>
            <a:endParaRPr lang="en-US" altLang="ja-JP" b="0" i="0" dirty="0">
              <a:solidFill>
                <a:schemeClr val="bg1"/>
              </a:solidFill>
              <a:effectLst/>
              <a:latin typeface="adobe-caslon-pro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xmlns="" id="{EE83AF6C-86A0-4364-B40C-109FA89F3C9F}"/>
              </a:ext>
            </a:extLst>
          </p:cNvPr>
          <p:cNvGrpSpPr/>
          <p:nvPr/>
        </p:nvGrpSpPr>
        <p:grpSpPr>
          <a:xfrm>
            <a:off x="3921554" y="3594087"/>
            <a:ext cx="680674" cy="768609"/>
            <a:chOff x="6770764" y="7053108"/>
            <a:chExt cx="990900" cy="1118912"/>
          </a:xfrm>
        </p:grpSpPr>
        <p:sp>
          <p:nvSpPr>
            <p:cNvPr id="31" name="ハート 30">
              <a:extLst>
                <a:ext uri="{FF2B5EF4-FFF2-40B4-BE49-F238E27FC236}">
                  <a16:creationId xmlns:a16="http://schemas.microsoft.com/office/drawing/2014/main" xmlns="" id="{603B8E54-5BF5-479D-B7E2-B14EF87A0143}"/>
                </a:ext>
              </a:extLst>
            </p:cNvPr>
            <p:cNvSpPr/>
            <p:nvPr/>
          </p:nvSpPr>
          <p:spPr>
            <a:xfrm>
              <a:off x="6770764" y="7117114"/>
              <a:ext cx="990900" cy="990900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稲妻 31">
              <a:extLst>
                <a:ext uri="{FF2B5EF4-FFF2-40B4-BE49-F238E27FC236}">
                  <a16:creationId xmlns:a16="http://schemas.microsoft.com/office/drawing/2014/main" xmlns="" id="{99597E2E-8446-4C65-B620-A25C1485E402}"/>
                </a:ext>
              </a:extLst>
            </p:cNvPr>
            <p:cNvSpPr/>
            <p:nvPr/>
          </p:nvSpPr>
          <p:spPr>
            <a:xfrm rot="1711367">
              <a:off x="6907315" y="7053108"/>
              <a:ext cx="648737" cy="1118912"/>
            </a:xfrm>
            <a:prstGeom prst="lightningBolt">
              <a:avLst/>
            </a:prstGeom>
            <a:solidFill>
              <a:srgbClr val="0B1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xmlns="" id="{6183C015-619B-4A95-8C31-FF10AE08EE83}"/>
              </a:ext>
            </a:extLst>
          </p:cNvPr>
          <p:cNvSpPr/>
          <p:nvPr/>
        </p:nvSpPr>
        <p:spPr>
          <a:xfrm>
            <a:off x="1030048" y="1491170"/>
            <a:ext cx="466505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Rational </a:t>
            </a:r>
          </a:p>
          <a:p>
            <a:pPr algn="ctr"/>
            <a:r>
              <a:rPr lang="en-US" altLang="ja-JP" sz="6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Satisfaction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xmlns="" id="{26FAA63D-CAC7-4A0E-89CC-2A7C0C6771BA}"/>
              </a:ext>
            </a:extLst>
          </p:cNvPr>
          <p:cNvSpPr/>
          <p:nvPr/>
        </p:nvSpPr>
        <p:spPr>
          <a:xfrm>
            <a:off x="7416398" y="1491170"/>
            <a:ext cx="46650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Emotional</a:t>
            </a:r>
          </a:p>
          <a:p>
            <a:pPr algn="ctr"/>
            <a:r>
              <a:rPr lang="en-US" altLang="ja-JP" sz="6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Satisfaction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02B3F7E-B10F-4090-A047-D52FB4C486F0}"/>
              </a:ext>
            </a:extLst>
          </p:cNvPr>
          <p:cNvSpPr/>
          <p:nvPr/>
        </p:nvSpPr>
        <p:spPr>
          <a:xfrm>
            <a:off x="7070651" y="6079224"/>
            <a:ext cx="54757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Reliable, relief…</a:t>
            </a:r>
          </a:p>
          <a:p>
            <a:pPr algn="ctr"/>
            <a:endParaRPr lang="en-US" altLang="ja-JP" sz="32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信頼や愛着・安心など、</a:t>
            </a:r>
            <a:endParaRPr lang="en-US" altLang="ja-JP" sz="32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感情的な基準・判断によって</a:t>
            </a:r>
            <a:endParaRPr lang="en-US" altLang="ja-JP" sz="32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満たされる満足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xmlns="" id="{B0A2A66D-AB5C-4648-B4E5-9D9C1B8D138E}"/>
              </a:ext>
            </a:extLst>
          </p:cNvPr>
          <p:cNvSpPr/>
          <p:nvPr/>
        </p:nvSpPr>
        <p:spPr>
          <a:xfrm>
            <a:off x="699121" y="6079224"/>
            <a:ext cx="54757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Price, Function, Access…</a:t>
            </a:r>
          </a:p>
          <a:p>
            <a:pPr algn="ctr"/>
            <a:endParaRPr lang="en-US" altLang="ja-JP" sz="32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安さや便利さ近さなど、</a:t>
            </a:r>
            <a:endParaRPr lang="en-US" altLang="ja-JP" sz="32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合理的な基準・判断によって満たされる満足</a:t>
            </a:r>
          </a:p>
        </p:txBody>
      </p:sp>
    </p:spTree>
    <p:extLst>
      <p:ext uri="{BB962C8B-B14F-4D97-AF65-F5344CB8AC3E}">
        <p14:creationId xmlns:p14="http://schemas.microsoft.com/office/powerpoint/2010/main" val="30581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0073FADF-69CD-4985-8411-FA7526FEF5AD}"/>
              </a:ext>
            </a:extLst>
          </p:cNvPr>
          <p:cNvSpPr/>
          <p:nvPr/>
        </p:nvSpPr>
        <p:spPr>
          <a:xfrm>
            <a:off x="1471352" y="3348794"/>
            <a:ext cx="947651" cy="360845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F47C9F40-CC06-4F0F-BDA3-CCD0984A1FEB}"/>
              </a:ext>
            </a:extLst>
          </p:cNvPr>
          <p:cNvSpPr/>
          <p:nvPr/>
        </p:nvSpPr>
        <p:spPr>
          <a:xfrm>
            <a:off x="9293627" y="1071834"/>
            <a:ext cx="947651" cy="5885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A5EC31F0-AFA2-44BD-819D-CB3F2DE28652}"/>
              </a:ext>
            </a:extLst>
          </p:cNvPr>
          <p:cNvSpPr/>
          <p:nvPr/>
        </p:nvSpPr>
        <p:spPr>
          <a:xfrm>
            <a:off x="5063374" y="3348794"/>
            <a:ext cx="947651" cy="360845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E918D20B-C63C-4562-AFB8-79CEE5362A0A}"/>
              </a:ext>
            </a:extLst>
          </p:cNvPr>
          <p:cNvSpPr/>
          <p:nvPr/>
        </p:nvSpPr>
        <p:spPr>
          <a:xfrm>
            <a:off x="2570480" y="4578025"/>
            <a:ext cx="947651" cy="2379220"/>
          </a:xfrm>
          <a:prstGeom prst="rect">
            <a:avLst/>
          </a:prstGeom>
          <a:pattFill prst="wdUpDiag">
            <a:fgClr>
              <a:srgbClr val="0950AD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xmlns="" id="{4CB517BF-7AE6-478B-9C0B-E4AA76AFCE2C}"/>
              </a:ext>
            </a:extLst>
          </p:cNvPr>
          <p:cNvSpPr/>
          <p:nvPr/>
        </p:nvSpPr>
        <p:spPr>
          <a:xfrm>
            <a:off x="6242857" y="4253585"/>
            <a:ext cx="947651" cy="2703660"/>
          </a:xfrm>
          <a:prstGeom prst="rect">
            <a:avLst/>
          </a:prstGeom>
          <a:pattFill prst="wdUpDiag">
            <a:fgClr>
              <a:srgbClr val="0950AD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0226AA62-414F-4D22-8D81-65374D7439A8}"/>
              </a:ext>
            </a:extLst>
          </p:cNvPr>
          <p:cNvSpPr/>
          <p:nvPr/>
        </p:nvSpPr>
        <p:spPr>
          <a:xfrm>
            <a:off x="10382595" y="3712854"/>
            <a:ext cx="947651" cy="3244391"/>
          </a:xfrm>
          <a:prstGeom prst="rect">
            <a:avLst/>
          </a:prstGeom>
          <a:pattFill prst="wdUpDiag">
            <a:fgClr>
              <a:srgbClr val="0950AD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0E5C8EA3-0403-4633-A37A-07A663BB6066}"/>
              </a:ext>
            </a:extLst>
          </p:cNvPr>
          <p:cNvSpPr txBox="1"/>
          <p:nvPr/>
        </p:nvSpPr>
        <p:spPr>
          <a:xfrm>
            <a:off x="1284316" y="2709521"/>
            <a:ext cx="1321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</a:rPr>
              <a:t>$136</a:t>
            </a:r>
            <a:endParaRPr kumimoji="1"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9FDAB8C6-7B3A-4F0B-BC74-99638331A1D9}"/>
              </a:ext>
            </a:extLst>
          </p:cNvPr>
          <p:cNvSpPr txBox="1"/>
          <p:nvPr/>
        </p:nvSpPr>
        <p:spPr>
          <a:xfrm>
            <a:off x="4876338" y="2709520"/>
            <a:ext cx="1321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</a:rPr>
              <a:t>$136</a:t>
            </a:r>
            <a:endParaRPr kumimoji="1"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4244B243-B8F0-499E-8C83-19FF2192B0E7}"/>
              </a:ext>
            </a:extLst>
          </p:cNvPr>
          <p:cNvSpPr txBox="1"/>
          <p:nvPr/>
        </p:nvSpPr>
        <p:spPr>
          <a:xfrm>
            <a:off x="8547802" y="274031"/>
            <a:ext cx="2319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chemeClr val="bg1"/>
                </a:solidFill>
              </a:rPr>
              <a:t>$251</a:t>
            </a:r>
            <a:endParaRPr kumimoji="1" lang="ja-JP" alt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xmlns="" id="{17B33DF7-8004-421A-B5A8-015BCC438F94}"/>
              </a:ext>
            </a:extLst>
          </p:cNvPr>
          <p:cNvSpPr txBox="1">
            <a:spLocks/>
          </p:cNvSpPr>
          <p:nvPr/>
        </p:nvSpPr>
        <p:spPr>
          <a:xfrm>
            <a:off x="399316" y="255139"/>
            <a:ext cx="10467737" cy="575401"/>
          </a:xfrm>
          <a:prstGeom prst="rect">
            <a:avLst/>
          </a:prstGeom>
        </p:spPr>
        <p:txBody>
          <a:bodyPr/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Rational vs emotional</a:t>
            </a:r>
            <a:endParaRPr lang="ja-JP" altLang="en-US" sz="32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xmlns="" id="{B355A142-BCDD-41D4-87A1-79D31EFC746C}"/>
              </a:ext>
            </a:extLst>
          </p:cNvPr>
          <p:cNvSpPr txBox="1"/>
          <p:nvPr/>
        </p:nvSpPr>
        <p:spPr>
          <a:xfrm>
            <a:off x="2461028" y="3930419"/>
            <a:ext cx="200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chemeClr val="bg1"/>
                </a:solidFill>
              </a:rPr>
              <a:t>2.2</a:t>
            </a:r>
            <a:r>
              <a:rPr lang="en-US" altLang="ja-JP" sz="3600" b="1" dirty="0" smtClean="0">
                <a:solidFill>
                  <a:schemeClr val="bg1"/>
                </a:solidFill>
              </a:rPr>
              <a:t>times</a:t>
            </a:r>
            <a:endParaRPr kumimoji="1"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6789E5F3-F890-440E-B7A0-6F29001218EE}"/>
              </a:ext>
            </a:extLst>
          </p:cNvPr>
          <p:cNvSpPr txBox="1"/>
          <p:nvPr/>
        </p:nvSpPr>
        <p:spPr>
          <a:xfrm>
            <a:off x="6129715" y="3607253"/>
            <a:ext cx="221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chemeClr val="bg1"/>
                </a:solidFill>
              </a:rPr>
              <a:t>2.5</a:t>
            </a:r>
            <a:r>
              <a:rPr lang="en-US" altLang="ja-JP" sz="3600" b="1" dirty="0" smtClean="0">
                <a:solidFill>
                  <a:schemeClr val="bg1"/>
                </a:solidFill>
              </a:rPr>
              <a:t>times</a:t>
            </a:r>
            <a:endParaRPr kumimoji="1"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92562D9B-46C4-4E75-BBCB-CB11F4747A5C}"/>
              </a:ext>
            </a:extLst>
          </p:cNvPr>
          <p:cNvSpPr txBox="1"/>
          <p:nvPr/>
        </p:nvSpPr>
        <p:spPr>
          <a:xfrm>
            <a:off x="10195558" y="2971130"/>
            <a:ext cx="2224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 smtClean="0">
                <a:solidFill>
                  <a:schemeClr val="bg1"/>
                </a:solidFill>
              </a:rPr>
              <a:t>3</a:t>
            </a:r>
            <a:r>
              <a:rPr lang="en-US" altLang="ja-JP" sz="4400" b="1" dirty="0" smtClean="0">
                <a:solidFill>
                  <a:schemeClr val="bg1"/>
                </a:solidFill>
              </a:rPr>
              <a:t>times</a:t>
            </a:r>
            <a:endParaRPr kumimoji="1" lang="ja-JP" altLang="en-US" sz="4400" b="1" dirty="0">
              <a:solidFill>
                <a:schemeClr val="bg1"/>
              </a:solidFill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xmlns="" id="{BA81A3DB-3638-4962-BD72-87EC750780E4}"/>
              </a:ext>
            </a:extLst>
          </p:cNvPr>
          <p:cNvSpPr txBox="1">
            <a:spLocks/>
          </p:cNvSpPr>
          <p:nvPr/>
        </p:nvSpPr>
        <p:spPr>
          <a:xfrm>
            <a:off x="399316" y="1246038"/>
            <a:ext cx="10467737" cy="990900"/>
          </a:xfrm>
          <a:prstGeom prst="rect">
            <a:avLst/>
          </a:prstGeom>
        </p:spPr>
        <p:txBody>
          <a:bodyPr/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Case: credit card</a:t>
            </a:r>
            <a:endParaRPr lang="ja-JP" altLang="en-US" sz="32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ハート 23">
            <a:extLst>
              <a:ext uri="{FF2B5EF4-FFF2-40B4-BE49-F238E27FC236}">
                <a16:creationId xmlns:a16="http://schemas.microsoft.com/office/drawing/2014/main" xmlns="" id="{DF838316-3A17-4B19-9E9B-87D123EEBE86}"/>
              </a:ext>
            </a:extLst>
          </p:cNvPr>
          <p:cNvSpPr/>
          <p:nvPr/>
        </p:nvSpPr>
        <p:spPr>
          <a:xfrm>
            <a:off x="9422474" y="7293457"/>
            <a:ext cx="1546167" cy="1546167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スマイル 25">
            <a:extLst>
              <a:ext uri="{FF2B5EF4-FFF2-40B4-BE49-F238E27FC236}">
                <a16:creationId xmlns:a16="http://schemas.microsoft.com/office/drawing/2014/main" xmlns="" id="{9045AC72-E799-4658-915F-0FF31678F99C}"/>
              </a:ext>
            </a:extLst>
          </p:cNvPr>
          <p:cNvSpPr/>
          <p:nvPr/>
        </p:nvSpPr>
        <p:spPr>
          <a:xfrm>
            <a:off x="5356631" y="7447655"/>
            <a:ext cx="1391969" cy="1391969"/>
          </a:xfrm>
          <a:prstGeom prst="smileyFace">
            <a:avLst/>
          </a:prstGeom>
          <a:solidFill>
            <a:schemeClr val="bg1"/>
          </a:solidFill>
          <a:ln w="104775">
            <a:solidFill>
              <a:srgbClr val="0B1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xmlns="" id="{6015A12A-38A1-4930-BE4D-559C40E407FC}"/>
              </a:ext>
            </a:extLst>
          </p:cNvPr>
          <p:cNvSpPr/>
          <p:nvPr/>
        </p:nvSpPr>
        <p:spPr>
          <a:xfrm>
            <a:off x="5742708" y="7863440"/>
            <a:ext cx="144087" cy="99753"/>
          </a:xfrm>
          <a:prstGeom prst="ellipse">
            <a:avLst/>
          </a:prstGeom>
          <a:solidFill>
            <a:srgbClr val="0B1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xmlns="" id="{2A3FAD9D-1905-47F6-B0B0-DA4F3F08BD10}"/>
              </a:ext>
            </a:extLst>
          </p:cNvPr>
          <p:cNvSpPr/>
          <p:nvPr/>
        </p:nvSpPr>
        <p:spPr>
          <a:xfrm>
            <a:off x="6212609" y="7863439"/>
            <a:ext cx="144087" cy="99753"/>
          </a:xfrm>
          <a:prstGeom prst="ellipse">
            <a:avLst/>
          </a:prstGeom>
          <a:solidFill>
            <a:srgbClr val="0B1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&quot;禁止&quot;マーク 28">
            <a:extLst>
              <a:ext uri="{FF2B5EF4-FFF2-40B4-BE49-F238E27FC236}">
                <a16:creationId xmlns:a16="http://schemas.microsoft.com/office/drawing/2014/main" xmlns="" id="{DCCD92E0-9589-4108-9D37-7E9A696A0530}"/>
              </a:ext>
            </a:extLst>
          </p:cNvPr>
          <p:cNvSpPr/>
          <p:nvPr/>
        </p:nvSpPr>
        <p:spPr>
          <a:xfrm>
            <a:off x="1645919" y="7293456"/>
            <a:ext cx="1546167" cy="1546167"/>
          </a:xfrm>
          <a:prstGeom prst="noSmoking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xmlns="" id="{2001FC5D-5BA8-482F-8D2C-B7745A6DFEE0}"/>
              </a:ext>
            </a:extLst>
          </p:cNvPr>
          <p:cNvSpPr/>
          <p:nvPr/>
        </p:nvSpPr>
        <p:spPr>
          <a:xfrm>
            <a:off x="7962832" y="9037841"/>
            <a:ext cx="4766177" cy="419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adobe-caslon-pro"/>
              </a:rPr>
              <a:t>Customer Satisfaction: A Flawed Measure</a:t>
            </a:r>
            <a:endParaRPr lang="en-US" altLang="ja-JP" b="0" i="0" dirty="0">
              <a:solidFill>
                <a:schemeClr val="bg1"/>
              </a:solidFill>
              <a:effectLst/>
              <a:latin typeface="adobe-caslon-pro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xmlns="" id="{EE83AF6C-86A0-4364-B40C-109FA89F3C9F}"/>
              </a:ext>
            </a:extLst>
          </p:cNvPr>
          <p:cNvGrpSpPr/>
          <p:nvPr/>
        </p:nvGrpSpPr>
        <p:grpSpPr>
          <a:xfrm>
            <a:off x="6611591" y="7255619"/>
            <a:ext cx="680674" cy="768609"/>
            <a:chOff x="6770764" y="7053108"/>
            <a:chExt cx="990900" cy="1118912"/>
          </a:xfrm>
        </p:grpSpPr>
        <p:sp>
          <p:nvSpPr>
            <p:cNvPr id="31" name="ハート 30">
              <a:extLst>
                <a:ext uri="{FF2B5EF4-FFF2-40B4-BE49-F238E27FC236}">
                  <a16:creationId xmlns:a16="http://schemas.microsoft.com/office/drawing/2014/main" xmlns="" id="{603B8E54-5BF5-479D-B7E2-B14EF87A0143}"/>
                </a:ext>
              </a:extLst>
            </p:cNvPr>
            <p:cNvSpPr/>
            <p:nvPr/>
          </p:nvSpPr>
          <p:spPr>
            <a:xfrm>
              <a:off x="6770764" y="7117114"/>
              <a:ext cx="990900" cy="990900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稲妻 31">
              <a:extLst>
                <a:ext uri="{FF2B5EF4-FFF2-40B4-BE49-F238E27FC236}">
                  <a16:creationId xmlns:a16="http://schemas.microsoft.com/office/drawing/2014/main" xmlns="" id="{99597E2E-8446-4C65-B620-A25C1485E402}"/>
                </a:ext>
              </a:extLst>
            </p:cNvPr>
            <p:cNvSpPr/>
            <p:nvPr/>
          </p:nvSpPr>
          <p:spPr>
            <a:xfrm rot="1711367">
              <a:off x="6907315" y="7053108"/>
              <a:ext cx="648737" cy="1118912"/>
            </a:xfrm>
            <a:prstGeom prst="lightningBolt">
              <a:avLst/>
            </a:prstGeom>
            <a:solidFill>
              <a:srgbClr val="0B1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705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4" grpId="0"/>
      <p:bldP spid="15" grpId="0"/>
      <p:bldP spid="16" grpId="0"/>
      <p:bldP spid="24" grpId="0" animBg="1"/>
      <p:bldP spid="26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85800" y="3463731"/>
            <a:ext cx="11430000" cy="2600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4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 Way of Improving CX</a:t>
            </a:r>
          </a:p>
          <a:p>
            <a:pPr algn="ctr"/>
            <a:r>
              <a:rPr lang="en-US" altLang="ja-JP" sz="115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en-US" altLang="ja-JP" sz="4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steps</a:t>
            </a:r>
            <a:endParaRPr lang="ja-JP" altLang="en-US" sz="4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954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27">
            <a:extLst>
              <a:ext uri="{FF2B5EF4-FFF2-40B4-BE49-F238E27FC236}">
                <a16:creationId xmlns:a16="http://schemas.microsoft.com/office/drawing/2014/main" xmlns="" id="{A7D42BA3-E464-4349-AA10-73245486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Measure, Analyze, Action</a:t>
            </a:r>
            <a:endParaRPr kumimoji="1"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xmlns="" id="{F2FE8908-D414-482A-8CBD-860F10CC5E08}"/>
              </a:ext>
            </a:extLst>
          </p:cNvPr>
          <p:cNvSpPr/>
          <p:nvPr/>
        </p:nvSpPr>
        <p:spPr>
          <a:xfrm>
            <a:off x="-800100" y="1416050"/>
            <a:ext cx="432257" cy="770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xmlns="" id="{AAF94B5E-AE32-46AB-8ECF-AD8C124634F4}"/>
              </a:ext>
            </a:extLst>
          </p:cNvPr>
          <p:cNvGrpSpPr/>
          <p:nvPr/>
        </p:nvGrpSpPr>
        <p:grpSpPr>
          <a:xfrm>
            <a:off x="2528784" y="1414545"/>
            <a:ext cx="7747980" cy="7707229"/>
            <a:chOff x="4804602" y="3679897"/>
            <a:chExt cx="3194832" cy="3178029"/>
          </a:xfrm>
          <a:solidFill>
            <a:schemeClr val="bg1">
              <a:lumMod val="95000"/>
            </a:schemeClr>
          </a:solidFill>
        </p:grpSpPr>
        <p:sp>
          <p:nvSpPr>
            <p:cNvPr id="56" name="フリーフォーム: 図形 55">
              <a:extLst>
                <a:ext uri="{FF2B5EF4-FFF2-40B4-BE49-F238E27FC236}">
                  <a16:creationId xmlns:a16="http://schemas.microsoft.com/office/drawing/2014/main" xmlns="" id="{4FEFB4A5-7D61-451F-9E44-CB54925B75A5}"/>
                </a:ext>
              </a:extLst>
            </p:cNvPr>
            <p:cNvSpPr/>
            <p:nvPr/>
          </p:nvSpPr>
          <p:spPr>
            <a:xfrm>
              <a:off x="4930992" y="3679897"/>
              <a:ext cx="3068442" cy="3068442"/>
            </a:xfrm>
            <a:custGeom>
              <a:avLst/>
              <a:gdLst>
                <a:gd name="connsiteX0" fmla="*/ 1534221 w 3068442"/>
                <a:gd name="connsiteY0" fmla="*/ 0 h 3068442"/>
                <a:gd name="connsiteX1" fmla="*/ 2862895 w 3068442"/>
                <a:gd name="connsiteY1" fmla="*/ 767110 h 3068442"/>
                <a:gd name="connsiteX2" fmla="*/ 2862895 w 3068442"/>
                <a:gd name="connsiteY2" fmla="*/ 2301331 h 3068442"/>
                <a:gd name="connsiteX3" fmla="*/ 1534221 w 3068442"/>
                <a:gd name="connsiteY3" fmla="*/ 1534221 h 3068442"/>
                <a:gd name="connsiteX4" fmla="*/ 1534221 w 3068442"/>
                <a:gd name="connsiteY4" fmla="*/ 0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1534221" y="0"/>
                  </a:moveTo>
                  <a:cubicBezTo>
                    <a:pt x="2082345" y="0"/>
                    <a:pt x="2588833" y="292421"/>
                    <a:pt x="2862895" y="767110"/>
                  </a:cubicBezTo>
                  <a:cubicBezTo>
                    <a:pt x="3136957" y="1241800"/>
                    <a:pt x="3136957" y="1826641"/>
                    <a:pt x="2862895" y="2301331"/>
                  </a:cubicBezTo>
                  <a:lnTo>
                    <a:pt x="1534221" y="1534221"/>
                  </a:lnTo>
                  <a:lnTo>
                    <a:pt x="1534221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8733" tIns="671807" rIns="377017" bIns="15265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1700" kern="1200"/>
            </a:p>
          </p:txBody>
        </p:sp>
        <p:sp>
          <p:nvSpPr>
            <p:cNvPr id="57" name="フリーフォーム: 図形 56">
              <a:extLst>
                <a:ext uri="{FF2B5EF4-FFF2-40B4-BE49-F238E27FC236}">
                  <a16:creationId xmlns:a16="http://schemas.microsoft.com/office/drawing/2014/main" xmlns="" id="{2458E38D-9B31-4BE8-829C-4BD0D3F5066F}"/>
                </a:ext>
              </a:extLst>
            </p:cNvPr>
            <p:cNvSpPr/>
            <p:nvPr/>
          </p:nvSpPr>
          <p:spPr>
            <a:xfrm>
              <a:off x="4867797" y="3789484"/>
              <a:ext cx="3068442" cy="3068442"/>
            </a:xfrm>
            <a:custGeom>
              <a:avLst/>
              <a:gdLst>
                <a:gd name="connsiteX0" fmla="*/ 2862895 w 3068442"/>
                <a:gd name="connsiteY0" fmla="*/ 2301332 h 3068442"/>
                <a:gd name="connsiteX1" fmla="*/ 1534221 w 3068442"/>
                <a:gd name="connsiteY1" fmla="*/ 3068443 h 3068442"/>
                <a:gd name="connsiteX2" fmla="*/ 205547 w 3068442"/>
                <a:gd name="connsiteY2" fmla="*/ 2301333 h 3068442"/>
                <a:gd name="connsiteX3" fmla="*/ 1534221 w 3068442"/>
                <a:gd name="connsiteY3" fmla="*/ 1534221 h 3068442"/>
                <a:gd name="connsiteX4" fmla="*/ 2862895 w 3068442"/>
                <a:gd name="connsiteY4" fmla="*/ 2301332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2862895" y="2301332"/>
                  </a:moveTo>
                  <a:cubicBezTo>
                    <a:pt x="2588833" y="2776022"/>
                    <a:pt x="2082345" y="3068443"/>
                    <a:pt x="1534221" y="3068443"/>
                  </a:cubicBezTo>
                  <a:cubicBezTo>
                    <a:pt x="986097" y="3068443"/>
                    <a:pt x="479609" y="2776022"/>
                    <a:pt x="205547" y="2301333"/>
                  </a:cubicBezTo>
                  <a:lnTo>
                    <a:pt x="1534221" y="1534221"/>
                  </a:lnTo>
                  <a:lnTo>
                    <a:pt x="2862895" y="230133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3602" tIns="2023855" rIns="727072" bIns="306988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600" kern="1200"/>
            </a:p>
          </p:txBody>
        </p:sp>
        <p:sp>
          <p:nvSpPr>
            <p:cNvPr id="58" name="フリーフォーム: 図形 57">
              <a:extLst>
                <a:ext uri="{FF2B5EF4-FFF2-40B4-BE49-F238E27FC236}">
                  <a16:creationId xmlns:a16="http://schemas.microsoft.com/office/drawing/2014/main" xmlns="" id="{D1B27134-3F7C-4B48-814F-8EADA055FFE8}"/>
                </a:ext>
              </a:extLst>
            </p:cNvPr>
            <p:cNvSpPr/>
            <p:nvPr/>
          </p:nvSpPr>
          <p:spPr>
            <a:xfrm>
              <a:off x="4804602" y="3679897"/>
              <a:ext cx="3068442" cy="3068442"/>
            </a:xfrm>
            <a:custGeom>
              <a:avLst/>
              <a:gdLst>
                <a:gd name="connsiteX0" fmla="*/ 205547 w 3068442"/>
                <a:gd name="connsiteY0" fmla="*/ 2301332 h 3068442"/>
                <a:gd name="connsiteX1" fmla="*/ 205547 w 3068442"/>
                <a:gd name="connsiteY1" fmla="*/ 767111 h 3068442"/>
                <a:gd name="connsiteX2" fmla="*/ 1534221 w 3068442"/>
                <a:gd name="connsiteY2" fmla="*/ 0 h 3068442"/>
                <a:gd name="connsiteX3" fmla="*/ 1534221 w 3068442"/>
                <a:gd name="connsiteY3" fmla="*/ 1534221 h 3068442"/>
                <a:gd name="connsiteX4" fmla="*/ 205547 w 3068442"/>
                <a:gd name="connsiteY4" fmla="*/ 2301332 h 30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442" h="3068442">
                  <a:moveTo>
                    <a:pt x="205547" y="2301332"/>
                  </a:moveTo>
                  <a:cubicBezTo>
                    <a:pt x="-68515" y="1826642"/>
                    <a:pt x="-68515" y="1241801"/>
                    <a:pt x="205547" y="767111"/>
                  </a:cubicBezTo>
                  <a:cubicBezTo>
                    <a:pt x="479609" y="292421"/>
                    <a:pt x="986097" y="0"/>
                    <a:pt x="1534221" y="0"/>
                  </a:cubicBezTo>
                  <a:lnTo>
                    <a:pt x="1534221" y="1534221"/>
                  </a:lnTo>
                  <a:lnTo>
                    <a:pt x="205547" y="230133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7018" tIns="671807" rIns="1638732" bIns="15265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1700" kern="1200"/>
            </a:p>
          </p:txBody>
        </p:sp>
      </p:grpSp>
      <p:sp>
        <p:nvSpPr>
          <p:cNvPr id="67" name="部分円 66">
            <a:extLst>
              <a:ext uri="{FF2B5EF4-FFF2-40B4-BE49-F238E27FC236}">
                <a16:creationId xmlns:a16="http://schemas.microsoft.com/office/drawing/2014/main" xmlns="" id="{AF75567B-4E02-440A-8BCB-F7862E7F467B}"/>
              </a:ext>
            </a:extLst>
          </p:cNvPr>
          <p:cNvSpPr/>
          <p:nvPr/>
        </p:nvSpPr>
        <p:spPr>
          <a:xfrm>
            <a:off x="4950090" y="3835021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021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8" name="部分円 67">
            <a:extLst>
              <a:ext uri="{FF2B5EF4-FFF2-40B4-BE49-F238E27FC236}">
                <a16:creationId xmlns:a16="http://schemas.microsoft.com/office/drawing/2014/main" xmlns="" id="{E24D3425-0E86-4165-A6A3-ED9057313F0D}"/>
              </a:ext>
            </a:extLst>
          </p:cNvPr>
          <p:cNvSpPr/>
          <p:nvPr/>
        </p:nvSpPr>
        <p:spPr>
          <a:xfrm rot="7116955">
            <a:off x="4967246" y="3835020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9" name="部分円 68">
            <a:extLst>
              <a:ext uri="{FF2B5EF4-FFF2-40B4-BE49-F238E27FC236}">
                <a16:creationId xmlns:a16="http://schemas.microsoft.com/office/drawing/2014/main" xmlns="" id="{85A66F1A-FCF6-4644-907C-621BB4B48D0C}"/>
              </a:ext>
            </a:extLst>
          </p:cNvPr>
          <p:cNvSpPr/>
          <p:nvPr/>
        </p:nvSpPr>
        <p:spPr>
          <a:xfrm rot="14367263">
            <a:off x="4969004" y="3856369"/>
            <a:ext cx="2825086" cy="2825086"/>
          </a:xfrm>
          <a:prstGeom prst="pie">
            <a:avLst>
              <a:gd name="adj1" fmla="val 9041401"/>
              <a:gd name="adj2" fmla="val 16200000"/>
            </a:avLst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xmlns="" id="{7E5EC72C-7B77-407C-98B3-A9543D54A7C7}"/>
              </a:ext>
            </a:extLst>
          </p:cNvPr>
          <p:cNvSpPr/>
          <p:nvPr/>
        </p:nvSpPr>
        <p:spPr>
          <a:xfrm>
            <a:off x="6214616" y="1481725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xmlns="" id="{C3AA7FEB-3AC3-43F4-A172-A99F5A125251}"/>
              </a:ext>
            </a:extLst>
          </p:cNvPr>
          <p:cNvSpPr/>
          <p:nvPr/>
        </p:nvSpPr>
        <p:spPr>
          <a:xfrm rot="3573970">
            <a:off x="4565600" y="4308177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xmlns="" id="{06AB40FA-9270-4EFB-AFC2-4A04171D3B7C}"/>
              </a:ext>
            </a:extLst>
          </p:cNvPr>
          <p:cNvSpPr/>
          <p:nvPr/>
        </p:nvSpPr>
        <p:spPr>
          <a:xfrm rot="18009127" flipH="1">
            <a:off x="7803530" y="4254089"/>
            <a:ext cx="352395" cy="383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xmlns="" id="{E5A55816-FFC3-40FC-A03E-564B31FC6961}"/>
              </a:ext>
            </a:extLst>
          </p:cNvPr>
          <p:cNvSpPr/>
          <p:nvPr/>
        </p:nvSpPr>
        <p:spPr>
          <a:xfrm>
            <a:off x="7301562" y="3146270"/>
            <a:ext cx="2510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4800" b="1" dirty="0">
                <a:solidFill>
                  <a:srgbClr val="9C27B0"/>
                </a:solidFill>
              </a:rPr>
              <a:t>Analyze</a:t>
            </a: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xmlns="" id="{D2CFC1AF-A7FA-4CAF-841D-7D32C6E95543}"/>
              </a:ext>
            </a:extLst>
          </p:cNvPr>
          <p:cNvSpPr/>
          <p:nvPr/>
        </p:nvSpPr>
        <p:spPr>
          <a:xfrm>
            <a:off x="5362520" y="6849515"/>
            <a:ext cx="2101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4800" b="1" dirty="0">
                <a:solidFill>
                  <a:srgbClr val="F57C00"/>
                </a:solidFill>
              </a:rPr>
              <a:t>Action</a:t>
            </a:r>
          </a:p>
        </p:txBody>
      </p:sp>
      <p:sp>
        <p:nvSpPr>
          <p:cNvPr id="94" name="矢印: 右 93">
            <a:extLst>
              <a:ext uri="{FF2B5EF4-FFF2-40B4-BE49-F238E27FC236}">
                <a16:creationId xmlns:a16="http://schemas.microsoft.com/office/drawing/2014/main" xmlns="" id="{0E46404D-1EDE-4E1E-8B4C-39E979017330}"/>
              </a:ext>
            </a:extLst>
          </p:cNvPr>
          <p:cNvSpPr/>
          <p:nvPr/>
        </p:nvSpPr>
        <p:spPr>
          <a:xfrm>
            <a:off x="6101959" y="4053056"/>
            <a:ext cx="460071" cy="879373"/>
          </a:xfrm>
          <a:prstGeom prst="rightArrow">
            <a:avLst/>
          </a:prstGeom>
          <a:solidFill>
            <a:srgbClr val="021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矢印: 右 94">
            <a:extLst>
              <a:ext uri="{FF2B5EF4-FFF2-40B4-BE49-F238E27FC236}">
                <a16:creationId xmlns:a16="http://schemas.microsoft.com/office/drawing/2014/main" xmlns="" id="{3A4369F1-1E47-456C-8B13-DC51B0991EB6}"/>
              </a:ext>
            </a:extLst>
          </p:cNvPr>
          <p:cNvSpPr/>
          <p:nvPr/>
        </p:nvSpPr>
        <p:spPr>
          <a:xfrm rot="7481516">
            <a:off x="6773628" y="5108757"/>
            <a:ext cx="460071" cy="879373"/>
          </a:xfrm>
          <a:prstGeom prst="rightArrow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xmlns="" id="{4E96BD0F-E79E-4723-8A32-40BAA6BF77CF}"/>
              </a:ext>
            </a:extLst>
          </p:cNvPr>
          <p:cNvSpPr/>
          <p:nvPr/>
        </p:nvSpPr>
        <p:spPr>
          <a:xfrm rot="14261626">
            <a:off x="5590267" y="5216134"/>
            <a:ext cx="460071" cy="879373"/>
          </a:xfrm>
          <a:prstGeom prst="rightArrow">
            <a:avLst/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xmlns="" id="{447ECE7B-FEBE-4F1D-92E4-F6BB0AA416E6}"/>
              </a:ext>
            </a:extLst>
          </p:cNvPr>
          <p:cNvSpPr/>
          <p:nvPr/>
        </p:nvSpPr>
        <p:spPr>
          <a:xfrm>
            <a:off x="2323879" y="3156110"/>
            <a:ext cx="28055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dirty="0">
                <a:solidFill>
                  <a:srgbClr val="021C8B"/>
                </a:solidFill>
              </a:rPr>
              <a:t>Measure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xmlns="" id="{F51BD966-3FAB-445D-A262-8E85C513C64A}"/>
              </a:ext>
            </a:extLst>
          </p:cNvPr>
          <p:cNvGrpSpPr/>
          <p:nvPr/>
        </p:nvGrpSpPr>
        <p:grpSpPr>
          <a:xfrm>
            <a:off x="796383" y="4323888"/>
            <a:ext cx="3932616" cy="2009563"/>
            <a:chOff x="1257930" y="2769023"/>
            <a:chExt cx="3932616" cy="1569660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xmlns="" id="{4DA2664D-FA48-44D1-8323-ABB9C5E7DF41}"/>
                </a:ext>
              </a:extLst>
            </p:cNvPr>
            <p:cNvSpPr/>
            <p:nvPr/>
          </p:nvSpPr>
          <p:spPr>
            <a:xfrm>
              <a:off x="1257930" y="2776886"/>
              <a:ext cx="3932616" cy="124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xmlns="" id="{C2080779-36C7-41E7-B31C-2EF05D70E33C}"/>
                </a:ext>
              </a:extLst>
            </p:cNvPr>
            <p:cNvSpPr/>
            <p:nvPr/>
          </p:nvSpPr>
          <p:spPr>
            <a:xfrm>
              <a:off x="1789737" y="2769023"/>
              <a:ext cx="2624637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3200" b="1" dirty="0" smtClean="0"/>
                <a:t>NPS</a:t>
              </a:r>
            </a:p>
            <a:p>
              <a:pPr algn="ctr"/>
              <a:r>
                <a:rPr lang="en-US" altLang="ja-JP" sz="3200" b="1" dirty="0" smtClean="0"/>
                <a:t> </a:t>
              </a:r>
              <a:r>
                <a:rPr lang="en-US" altLang="ja-JP" sz="3200" b="1" dirty="0" err="1" smtClean="0"/>
                <a:t>vs</a:t>
              </a:r>
              <a:endParaRPr lang="en-US" altLang="ja-JP" sz="3200" b="1" dirty="0" smtClean="0"/>
            </a:p>
            <a:p>
              <a:pPr algn="ctr"/>
              <a:r>
                <a:rPr lang="en-US" altLang="ja-JP" sz="3200" b="1" dirty="0" smtClean="0"/>
                <a:t> </a:t>
              </a:r>
              <a:r>
                <a:rPr lang="en-US" altLang="ja-JP" sz="3200" b="1" dirty="0"/>
                <a:t>Satisfaction</a:t>
              </a:r>
              <a:endParaRPr lang="ja-JP" altLang="en-US" sz="3200" b="1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xmlns="" id="{973BB5AE-44D7-44DB-A287-10CA7C39A1A3}"/>
              </a:ext>
            </a:extLst>
          </p:cNvPr>
          <p:cNvGrpSpPr/>
          <p:nvPr/>
        </p:nvGrpSpPr>
        <p:grpSpPr>
          <a:xfrm>
            <a:off x="8546808" y="4510479"/>
            <a:ext cx="3932616" cy="1245151"/>
            <a:chOff x="1257930" y="2944358"/>
            <a:chExt cx="3932616" cy="1245151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0C30DC26-3060-4357-8822-F2C5498D480B}"/>
                </a:ext>
              </a:extLst>
            </p:cNvPr>
            <p:cNvSpPr/>
            <p:nvPr/>
          </p:nvSpPr>
          <p:spPr>
            <a:xfrm>
              <a:off x="1257930" y="2944358"/>
              <a:ext cx="3932616" cy="124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xmlns="" id="{FA444B82-9830-4B6F-BAA9-7A324C9C8848}"/>
                </a:ext>
              </a:extLst>
            </p:cNvPr>
            <p:cNvSpPr/>
            <p:nvPr/>
          </p:nvSpPr>
          <p:spPr>
            <a:xfrm>
              <a:off x="1934869" y="3065904"/>
              <a:ext cx="2730236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3200" b="1" dirty="0"/>
                <a:t>Customer</a:t>
              </a:r>
            </a:p>
            <a:p>
              <a:pPr algn="ctr"/>
              <a:r>
                <a:rPr lang="en-US" altLang="ja-JP" sz="3200" b="1" dirty="0"/>
                <a:t>Journey Map</a:t>
              </a:r>
              <a:endParaRPr lang="ja-JP" altLang="en-US" sz="3200" b="1" dirty="0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xmlns="" id="{3FFD9144-3D49-4022-B6AE-A16C572E1F93}"/>
              </a:ext>
            </a:extLst>
          </p:cNvPr>
          <p:cNvGrpSpPr/>
          <p:nvPr/>
        </p:nvGrpSpPr>
        <p:grpSpPr>
          <a:xfrm>
            <a:off x="4447141" y="7680512"/>
            <a:ext cx="3932616" cy="1245151"/>
            <a:chOff x="1257930" y="2944358"/>
            <a:chExt cx="3932616" cy="1245151"/>
          </a:xfrm>
        </p:grpSpPr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xmlns="" id="{BA8BABEA-1B9C-4646-9D9D-7D4B66718726}"/>
                </a:ext>
              </a:extLst>
            </p:cNvPr>
            <p:cNvSpPr/>
            <p:nvPr/>
          </p:nvSpPr>
          <p:spPr>
            <a:xfrm>
              <a:off x="1257930" y="2944358"/>
              <a:ext cx="3932616" cy="124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84576513-555E-4C5E-8ED5-17E85333FF73}"/>
                </a:ext>
              </a:extLst>
            </p:cNvPr>
            <p:cNvSpPr/>
            <p:nvPr/>
          </p:nvSpPr>
          <p:spPr>
            <a:xfrm>
              <a:off x="2350044" y="3065904"/>
              <a:ext cx="1899880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3200" b="1" dirty="0"/>
                <a:t>Keep</a:t>
              </a:r>
            </a:p>
            <a:p>
              <a:pPr algn="ctr"/>
              <a:r>
                <a:rPr lang="en-US" altLang="ja-JP" sz="3200" b="1" dirty="0"/>
                <a:t>listening</a:t>
              </a:r>
              <a:endParaRPr lang="ja-JP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004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游ゴシック"/>
        <a:ea typeface="游ゴシック"/>
        <a:cs typeface=""/>
      </a:majorFont>
      <a:minorFont>
        <a:latin typeface="游ゴシック"/>
        <a:ea typeface="游ゴシック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26988</TotalTime>
  <Words>1697</Words>
  <Application>Microsoft Macintosh PowerPoint</Application>
  <PresentationFormat>A3 Paper (297x420 mm)</PresentationFormat>
  <Paragraphs>472</Paragraphs>
  <Slides>36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テーマ</vt:lpstr>
      <vt:lpstr>PowerPoint Presentation</vt:lpstr>
      <vt:lpstr>About us</vt:lpstr>
      <vt:lpstr>Our Business</vt:lpstr>
      <vt:lpstr>Why is CX important?</vt:lpstr>
      <vt:lpstr>なぜ顧客体験が重要なのか？</vt:lpstr>
      <vt:lpstr>PowerPoint Presentation</vt:lpstr>
      <vt:lpstr>PowerPoint Presentation</vt:lpstr>
      <vt:lpstr>PowerPoint Presentation</vt:lpstr>
      <vt:lpstr>Measure, Analyze,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should we analyze data?</vt:lpstr>
      <vt:lpstr>Concept of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改善モニタリングの手法</vt:lpstr>
      <vt:lpstr>改善を実行して、徹底的に聞き続ける</vt:lpstr>
      <vt:lpstr>成功するためのステップ・サイクルを回し続ける</vt:lpstr>
      <vt:lpstr>PowerPoint Presentation</vt:lpstr>
      <vt:lpstr>CX改善クラウド「EmotionTech」</vt:lpstr>
      <vt:lpstr>秋の夜長にお時間があれば‥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須藤 勇人</dc:creator>
  <cp:lastModifiedBy>Andrew Wong</cp:lastModifiedBy>
  <cp:revision>893</cp:revision>
  <cp:lastPrinted>2017-05-17T03:20:39Z</cp:lastPrinted>
  <dcterms:created xsi:type="dcterms:W3CDTF">2016-11-17T03:28:43Z</dcterms:created>
  <dcterms:modified xsi:type="dcterms:W3CDTF">2020-01-21T03:06:12Z</dcterms:modified>
</cp:coreProperties>
</file>